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0"/>
  </p:notesMasterIdLst>
  <p:sldIdLst>
    <p:sldId id="258" r:id="rId2"/>
    <p:sldId id="259" r:id="rId3"/>
    <p:sldId id="260" r:id="rId4"/>
    <p:sldId id="284" r:id="rId5"/>
    <p:sldId id="262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94B9D5-5C5C-4C55-856A-9A068C144A3A}">
          <p14:sldIdLst>
            <p14:sldId id="258"/>
            <p14:sldId id="259"/>
            <p14:sldId id="260"/>
            <p14:sldId id="284"/>
            <p14:sldId id="262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971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44FDF9-8B71-453A-8926-5200FECA3C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D6B39-92D9-4DCC-A059-7639061872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4100A-9CBD-4DA4-87B1-E5DD9F980339}" type="datetimeFigureOut">
              <a:rPr lang="ro-RO" smtClean="0"/>
              <a:t>09.02.2021</a:t>
            </a:fld>
            <a:endParaRPr lang="ro-RO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0E42208-795F-4523-BB0A-63B4F16127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3A9F4B-EC49-4F29-9AEF-35BA2B409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185FC-8262-4A4F-8F85-9599D610CB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C7123-EAD0-4514-A6E7-BA6D76B55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D0F4A-B5D8-4DBC-9F5C-B7ECB205198D}" type="slidenum">
              <a:rPr lang="ro-RO" smtClean="0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790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C85F-7131-46F8-BACC-E6B04F42A6DB}" type="datetimeFigureOut">
              <a:rPr lang="ro-RO" smtClean="0"/>
              <a:t>09.02.2021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B463D8A-9A4E-49E7-BBB2-1279F21E184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8734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420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67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186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95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45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184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283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418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82685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mevremea.r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mevremea.ro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mevremea.r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16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8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FAD7781E-2DA1-4C9A-BD17-71E0E519A354}"/>
              </a:ext>
            </a:extLst>
          </p:cNvPr>
          <p:cNvSpPr/>
          <p:nvPr/>
        </p:nvSpPr>
        <p:spPr>
          <a:xfrm>
            <a:off x="2673360" y="59504"/>
            <a:ext cx="6964795" cy="1070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18360" bIns="45000">
            <a:noAutofit/>
          </a:bodyPr>
          <a:lstStyle/>
          <a:p>
            <a:pPr algn="ctr">
              <a:lnSpc>
                <a:spcPct val="80000"/>
              </a:lnSpc>
              <a:spcBef>
                <a:spcPts val="360"/>
              </a:spcBef>
            </a:pP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UNIVERSITATEA TEHNICĂ „Gheorghe Asachi” din IAȘI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60"/>
              </a:spcBef>
            </a:pP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FACULTATEA DE AUTOMATICĂ ȘI CALCULATOARE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60"/>
              </a:spcBef>
            </a:pP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DOMENIUL: Calculatoare și Tehnologia Informației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60"/>
              </a:spcBef>
            </a:pP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SPECIALIZAREA: Calculatoare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B71C3B98-877D-4D81-A6A9-E65EADAEF5A9}"/>
              </a:ext>
            </a:extLst>
          </p:cNvPr>
          <p:cNvSpPr txBox="1">
            <a:spLocks/>
          </p:cNvSpPr>
          <p:nvPr/>
        </p:nvSpPr>
        <p:spPr>
          <a:xfrm>
            <a:off x="1523160" y="2495550"/>
            <a:ext cx="9144000" cy="12441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18360" bIns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400">
              <a:spcAft>
                <a:spcPts val="200"/>
              </a:spcAft>
            </a:pPr>
            <a:r>
              <a:rPr lang="ro-RO" sz="3600" b="1" kern="0" dirty="0">
                <a:latin typeface="Roboto Slab" charset="0"/>
                <a:ea typeface="Roboto Slab" charset="0"/>
              </a:rPr>
              <a:t>Aplicație web pentru extragerea prognozelor meteo din fluxuri IPTV </a:t>
            </a:r>
            <a:endParaRPr lang="en-US" sz="3600" kern="0" spc="-1" dirty="0">
              <a:latin typeface="Roboto Slab" charset="0"/>
              <a:ea typeface="Roboto Slab" charset="0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CC86E3B-282B-478A-B68D-A3CF1437163E}"/>
              </a:ext>
            </a:extLst>
          </p:cNvPr>
          <p:cNvSpPr/>
          <p:nvPr/>
        </p:nvSpPr>
        <p:spPr>
          <a:xfrm>
            <a:off x="3829880" y="4133537"/>
            <a:ext cx="4265640" cy="43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44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30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Lucrare de diplomă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BBD43BED-1817-4B20-8068-65C8A89E36E4}"/>
              </a:ext>
            </a:extLst>
          </p:cNvPr>
          <p:cNvSpPr/>
          <p:nvPr/>
        </p:nvSpPr>
        <p:spPr>
          <a:xfrm>
            <a:off x="371525" y="5755500"/>
            <a:ext cx="4106520" cy="79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44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Coordonator științific,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Ș.</a:t>
            </a:r>
            <a:r>
              <a:rPr lang="en-US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 </a:t>
            </a: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l.</a:t>
            </a:r>
            <a:r>
              <a:rPr lang="en-US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 </a:t>
            </a: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dr.</a:t>
            </a:r>
            <a:r>
              <a:rPr lang="en-US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 </a:t>
            </a:r>
            <a:r>
              <a:rPr lang="ro-RO" sz="1800" b="0" strike="noStrike" spc="-1" dirty="0">
                <a:solidFill>
                  <a:srgbClr val="000000"/>
                </a:solidFill>
                <a:latin typeface="Palatino Linotype"/>
                <a:ea typeface="TimesNewRomanPSMT"/>
              </a:rPr>
              <a:t>ing. </a:t>
            </a:r>
            <a:r>
              <a:rPr lang="en-US" spc="-1" dirty="0">
                <a:solidFill>
                  <a:srgbClr val="000000"/>
                </a:solidFill>
                <a:latin typeface="Palatino Linotype"/>
                <a:ea typeface="TimesNewRomanPSMT"/>
              </a:rPr>
              <a:t>Nicolae Botezatu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BB762C3E-342E-448F-94DC-D80389B27AC4}"/>
              </a:ext>
            </a:extLst>
          </p:cNvPr>
          <p:cNvSpPr/>
          <p:nvPr/>
        </p:nvSpPr>
        <p:spPr>
          <a:xfrm>
            <a:off x="10031855" y="5811300"/>
            <a:ext cx="2160145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44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ln w="57150">
                  <a:noFill/>
                </a:ln>
                <a:solidFill>
                  <a:srgbClr val="000000"/>
                </a:solidFill>
                <a:latin typeface="Palatino Linotype"/>
                <a:ea typeface="DejaVu Sans"/>
              </a:rPr>
              <a:t>Absolvent,</a:t>
            </a:r>
            <a:endParaRPr lang="en-US" sz="2000" b="0" strike="noStrike" spc="-1" dirty="0">
              <a:ln w="57150">
                <a:noFill/>
              </a:ln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n w="57150">
                  <a:noFill/>
                </a:ln>
                <a:solidFill>
                  <a:srgbClr val="000000"/>
                </a:solidFill>
                <a:latin typeface="Palatino Linotype"/>
                <a:ea typeface="TimesNewRomanPSMT"/>
              </a:rPr>
              <a:t>Florin Bohotineanu</a:t>
            </a:r>
            <a:endParaRPr lang="en-US" sz="1800" b="0" strike="noStrike" spc="-1" dirty="0">
              <a:ln w="57150">
                <a:noFill/>
              </a:ln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3CCD9A1C-1219-404F-A4CC-2EF6A3D49CFA}"/>
              </a:ext>
            </a:extLst>
          </p:cNvPr>
          <p:cNvSpPr/>
          <p:nvPr/>
        </p:nvSpPr>
        <p:spPr>
          <a:xfrm>
            <a:off x="5303880" y="6350400"/>
            <a:ext cx="1303200" cy="39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44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Iași, 202</a:t>
            </a:r>
            <a:r>
              <a:rPr lang="en-US" sz="2000" b="0" strike="noStrike" spc="-1" dirty="0">
                <a:solidFill>
                  <a:srgbClr val="000000"/>
                </a:solidFill>
                <a:latin typeface="Palatino Linotype"/>
                <a:ea typeface="DejaVu Sans"/>
              </a:rPr>
              <a:t>1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5FAB4E-E2A5-4953-9F7A-42BEA5AC1E3E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DF08E-D34E-4D49-9F53-CDDC2F127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F67F7-1964-4185-9CB9-92623FFA0B26}"/>
              </a:ext>
            </a:extLst>
          </p:cNvPr>
          <p:cNvSpPr txBox="1"/>
          <p:nvPr/>
        </p:nvSpPr>
        <p:spPr>
          <a:xfrm>
            <a:off x="257175" y="1351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buClr>
                <a:schemeClr val="accent1">
                  <a:lumMod val="60000"/>
                  <a:lumOff val="40000"/>
                </a:schemeClr>
              </a:buClr>
            </a:pPr>
            <a:r>
              <a:rPr lang="ro-MD" i="1" dirty="0">
                <a:solidFill>
                  <a:schemeClr val="accent5">
                    <a:lumMod val="25000"/>
                  </a:schemeClr>
                </a:solidFill>
              </a:rPr>
              <a:t>Decuparea în funcție de momentele de timp găsite</a:t>
            </a:r>
          </a:p>
        </p:txBody>
      </p: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8079E002-E837-4836-936D-AC4044DA44E7}"/>
              </a:ext>
            </a:extLst>
          </p:cNvPr>
          <p:cNvSpPr/>
          <p:nvPr/>
        </p:nvSpPr>
        <p:spPr>
          <a:xfrm>
            <a:off x="386100" y="2130927"/>
            <a:ext cx="5526730" cy="161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Odată descoperite momentele de timp, trebuie calculate pozițiile de minim și maxim pentru a determina începutul și sfârșitul necesar decupării.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" name="Google Shape;224;p26">
            <a:extLst>
              <a:ext uri="{FF2B5EF4-FFF2-40B4-BE49-F238E27FC236}">
                <a16:creationId xmlns:a16="http://schemas.microsoft.com/office/drawing/2014/main" id="{335A9C88-1406-4EBD-B1FA-CD2426F82A86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8" name="Google Shape;225;p26">
              <a:extLst>
                <a:ext uri="{FF2B5EF4-FFF2-40B4-BE49-F238E27FC236}">
                  <a16:creationId xmlns:a16="http://schemas.microsoft.com/office/drawing/2014/main" id="{8ED42F52-6E85-4DE1-A2C3-493A51DB118E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26">
              <a:extLst>
                <a:ext uri="{FF2B5EF4-FFF2-40B4-BE49-F238E27FC236}">
                  <a16:creationId xmlns:a16="http://schemas.microsoft.com/office/drawing/2014/main" id="{19215E01-1710-4CA9-8141-CA10252A8929}"/>
                </a:ext>
              </a:extLst>
            </p:cNvPr>
            <p:cNvSpPr/>
            <p:nvPr/>
          </p:nvSpPr>
          <p:spPr>
            <a:xfrm>
              <a:off x="1134930" y="2188915"/>
              <a:ext cx="106248" cy="107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5;p14">
            <a:extLst>
              <a:ext uri="{FF2B5EF4-FFF2-40B4-BE49-F238E27FC236}">
                <a16:creationId xmlns:a16="http://schemas.microsoft.com/office/drawing/2014/main" id="{A9AA5435-F27A-4718-B031-1A8706AA0A5B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6770167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Detecția audio și decuparea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4ACCB-7BE6-41F5-A795-3E3E937A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8" y="3481591"/>
            <a:ext cx="7396607" cy="16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5FAB4E-E2A5-4953-9F7A-42BEA5AC1E3E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DF08E-D34E-4D49-9F53-CDDC2F127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F67F7-1964-4185-9CB9-92623FFA0B26}"/>
              </a:ext>
            </a:extLst>
          </p:cNvPr>
          <p:cNvSpPr txBox="1"/>
          <p:nvPr/>
        </p:nvSpPr>
        <p:spPr>
          <a:xfrm>
            <a:off x="257175" y="1351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buClr>
                <a:schemeClr val="accent1">
                  <a:lumMod val="60000"/>
                  <a:lumOff val="40000"/>
                </a:schemeClr>
              </a:buClr>
            </a:pPr>
            <a:r>
              <a:rPr lang="ro-MD" i="1" dirty="0">
                <a:solidFill>
                  <a:schemeClr val="accent5">
                    <a:lumMod val="25000"/>
                  </a:schemeClr>
                </a:solidFill>
              </a:rPr>
              <a:t>Decuparea în funcție de momentele de timp găsite</a:t>
            </a:r>
          </a:p>
        </p:txBody>
      </p:sp>
      <p:sp>
        <p:nvSpPr>
          <p:cNvPr id="5" name="Google Shape;85;p14">
            <a:extLst>
              <a:ext uri="{FF2B5EF4-FFF2-40B4-BE49-F238E27FC236}">
                <a16:creationId xmlns:a16="http://schemas.microsoft.com/office/drawing/2014/main" id="{A9AA5435-F27A-4718-B031-1A8706AA0A5B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6770167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Detecția audio și decuparea</a:t>
            </a:r>
          </a:p>
        </p:txBody>
      </p:sp>
      <p:sp>
        <p:nvSpPr>
          <p:cNvPr id="12" name="Google Shape;207;p24">
            <a:extLst>
              <a:ext uri="{FF2B5EF4-FFF2-40B4-BE49-F238E27FC236}">
                <a16:creationId xmlns:a16="http://schemas.microsoft.com/office/drawing/2014/main" id="{D6E6E2FA-CAB7-417A-9FE2-CDC2D65722EA}"/>
              </a:ext>
            </a:extLst>
          </p:cNvPr>
          <p:cNvSpPr/>
          <p:nvPr/>
        </p:nvSpPr>
        <p:spPr>
          <a:xfrm>
            <a:off x="386100" y="2130927"/>
            <a:ext cx="5526730" cy="66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Decuparea în sine se realizează conform următorului cod sursă: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3" name="Google Shape;224;p26">
            <a:extLst>
              <a:ext uri="{FF2B5EF4-FFF2-40B4-BE49-F238E27FC236}">
                <a16:creationId xmlns:a16="http://schemas.microsoft.com/office/drawing/2014/main" id="{8D8AAF8C-6A2C-456A-B493-3568CF85DD95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15" name="Google Shape;225;p26">
              <a:extLst>
                <a:ext uri="{FF2B5EF4-FFF2-40B4-BE49-F238E27FC236}">
                  <a16:creationId xmlns:a16="http://schemas.microsoft.com/office/drawing/2014/main" id="{C5D4A0DC-1B19-451A-B36E-C5DA200D32A7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6;p26">
              <a:extLst>
                <a:ext uri="{FF2B5EF4-FFF2-40B4-BE49-F238E27FC236}">
                  <a16:creationId xmlns:a16="http://schemas.microsoft.com/office/drawing/2014/main" id="{59E352FE-24DA-4FFF-9CF8-D81F4134B705}"/>
                </a:ext>
              </a:extLst>
            </p:cNvPr>
            <p:cNvSpPr/>
            <p:nvPr/>
          </p:nvSpPr>
          <p:spPr>
            <a:xfrm>
              <a:off x="1134930" y="2188915"/>
              <a:ext cx="101486" cy="1053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5364C44-C9F5-4AB3-A9B2-BD883A7D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3194515"/>
            <a:ext cx="11594413" cy="21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5FAB4E-E2A5-4953-9F7A-42BEA5AC1E3E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DF08E-D34E-4D49-9F53-CDDC2F127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F67F7-1964-4185-9CB9-92623FFA0B26}"/>
              </a:ext>
            </a:extLst>
          </p:cNvPr>
          <p:cNvSpPr txBox="1"/>
          <p:nvPr/>
        </p:nvSpPr>
        <p:spPr>
          <a:xfrm>
            <a:off x="257175" y="1351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buClr>
                <a:schemeClr val="accent1">
                  <a:lumMod val="60000"/>
                  <a:lumOff val="40000"/>
                </a:schemeClr>
              </a:buClr>
            </a:pPr>
            <a:r>
              <a:rPr lang="ro-MD" i="1" dirty="0">
                <a:solidFill>
                  <a:schemeClr val="accent5">
                    <a:lumMod val="25000"/>
                  </a:schemeClr>
                </a:solidFill>
              </a:rPr>
              <a:t>Decuparea în funcție de momentele de timp găsite</a:t>
            </a:r>
          </a:p>
        </p:txBody>
      </p:sp>
      <p:sp>
        <p:nvSpPr>
          <p:cNvPr id="5" name="Google Shape;85;p14">
            <a:extLst>
              <a:ext uri="{FF2B5EF4-FFF2-40B4-BE49-F238E27FC236}">
                <a16:creationId xmlns:a16="http://schemas.microsoft.com/office/drawing/2014/main" id="{A9AA5435-F27A-4718-B031-1A8706AA0A5B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6770167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Detecția audio și decuparea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E7AB13-59E8-4893-B4D2-55252B2B196D}"/>
              </a:ext>
            </a:extLst>
          </p:cNvPr>
          <p:cNvCxnSpPr/>
          <p:nvPr/>
        </p:nvCxnSpPr>
        <p:spPr>
          <a:xfrm>
            <a:off x="6279172" y="1238250"/>
            <a:ext cx="0" cy="4654550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7;p24">
            <a:extLst>
              <a:ext uri="{FF2B5EF4-FFF2-40B4-BE49-F238E27FC236}">
                <a16:creationId xmlns:a16="http://schemas.microsoft.com/office/drawing/2014/main" id="{D6E6E2FA-CAB7-417A-9FE2-CDC2D65722EA}"/>
              </a:ext>
            </a:extLst>
          </p:cNvPr>
          <p:cNvSpPr/>
          <p:nvPr/>
        </p:nvSpPr>
        <p:spPr>
          <a:xfrm>
            <a:off x="386100" y="2130927"/>
            <a:ext cx="5526730" cy="66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Codul sursă anterior se interpretează prin următoarea figură: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3" name="Google Shape;224;p26">
            <a:extLst>
              <a:ext uri="{FF2B5EF4-FFF2-40B4-BE49-F238E27FC236}">
                <a16:creationId xmlns:a16="http://schemas.microsoft.com/office/drawing/2014/main" id="{8D8AAF8C-6A2C-456A-B493-3568CF85DD95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15" name="Google Shape;225;p26">
              <a:extLst>
                <a:ext uri="{FF2B5EF4-FFF2-40B4-BE49-F238E27FC236}">
                  <a16:creationId xmlns:a16="http://schemas.microsoft.com/office/drawing/2014/main" id="{C5D4A0DC-1B19-451A-B36E-C5DA200D32A7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6;p26">
              <a:extLst>
                <a:ext uri="{FF2B5EF4-FFF2-40B4-BE49-F238E27FC236}">
                  <a16:creationId xmlns:a16="http://schemas.microsoft.com/office/drawing/2014/main" id="{59E352FE-24DA-4FFF-9CF8-D81F4134B705}"/>
                </a:ext>
              </a:extLst>
            </p:cNvPr>
            <p:cNvSpPr/>
            <p:nvPr/>
          </p:nvSpPr>
          <p:spPr>
            <a:xfrm>
              <a:off x="1134930" y="2188915"/>
              <a:ext cx="108630" cy="107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F77F183-BB7A-49D2-AFB2-FDA656BC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30" y="1238250"/>
            <a:ext cx="5393965" cy="46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7AE33-9C3F-4F3F-AB46-A80313F94E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Google Shape;85;p14">
            <a:extLst>
              <a:ext uri="{FF2B5EF4-FFF2-40B4-BE49-F238E27FC236}">
                <a16:creationId xmlns:a16="http://schemas.microsoft.com/office/drawing/2014/main" id="{BB0CC0BD-C285-42B0-B216-D25C2D35633B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10841788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Crearea scriptului și programarea execuției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962-B96F-4C00-805A-5413F2168BC2}"/>
              </a:ext>
            </a:extLst>
          </p:cNvPr>
          <p:cNvSpPr txBox="1"/>
          <p:nvPr/>
        </p:nvSpPr>
        <p:spPr>
          <a:xfrm>
            <a:off x="257175" y="1351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Fi</a:t>
            </a:r>
            <a:r>
              <a:rPr lang="ro-MD" i="1" dirty="0" err="1">
                <a:solidFill>
                  <a:schemeClr val="accent5">
                    <a:lumMod val="25000"/>
                  </a:schemeClr>
                </a:solidFill>
              </a:rPr>
              <a:t>șiere</a:t>
            </a:r>
            <a:r>
              <a:rPr lang="ro-MD" i="1" dirty="0">
                <a:solidFill>
                  <a:schemeClr val="accent5">
                    <a:lumMod val="25000"/>
                  </a:schemeClr>
                </a:solidFill>
              </a:rPr>
              <a:t> script cu extensia .bat</a:t>
            </a:r>
          </a:p>
        </p:txBody>
      </p: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786A6F78-907D-4A86-848F-B25A59D7983B}"/>
              </a:ext>
            </a:extLst>
          </p:cNvPr>
          <p:cNvSpPr/>
          <p:nvPr/>
        </p:nvSpPr>
        <p:spPr>
          <a:xfrm>
            <a:off x="386100" y="2130927"/>
            <a:ext cx="5526730" cy="108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Într-un fișier cu extensia .bat se pot scrie, pe fiecare linie, comenzi care să fie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rulate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la executarea fișierului respectiv.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" name="Google Shape;224;p26">
            <a:extLst>
              <a:ext uri="{FF2B5EF4-FFF2-40B4-BE49-F238E27FC236}">
                <a16:creationId xmlns:a16="http://schemas.microsoft.com/office/drawing/2014/main" id="{76224299-7758-4CBC-A783-B9AF1FAF2DC3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8" name="Google Shape;225;p26">
              <a:extLst>
                <a:ext uri="{FF2B5EF4-FFF2-40B4-BE49-F238E27FC236}">
                  <a16:creationId xmlns:a16="http://schemas.microsoft.com/office/drawing/2014/main" id="{F1BE37E3-46BC-4828-9E78-3AD5C1E373D7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26">
              <a:extLst>
                <a:ext uri="{FF2B5EF4-FFF2-40B4-BE49-F238E27FC236}">
                  <a16:creationId xmlns:a16="http://schemas.microsoft.com/office/drawing/2014/main" id="{0C0956A4-2B5C-4A86-8E11-D4FB3BFD89FF}"/>
                </a:ext>
              </a:extLst>
            </p:cNvPr>
            <p:cNvSpPr/>
            <p:nvPr/>
          </p:nvSpPr>
          <p:spPr>
            <a:xfrm>
              <a:off x="1134930" y="2188915"/>
              <a:ext cx="108630" cy="110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07;p24">
            <a:extLst>
              <a:ext uri="{FF2B5EF4-FFF2-40B4-BE49-F238E27FC236}">
                <a16:creationId xmlns:a16="http://schemas.microsoft.com/office/drawing/2014/main" id="{12D1D8E7-784A-4C5B-A16B-8AC7684E4D00}"/>
              </a:ext>
            </a:extLst>
          </p:cNvPr>
          <p:cNvSpPr/>
          <p:nvPr/>
        </p:nvSpPr>
        <p:spPr>
          <a:xfrm>
            <a:off x="364057" y="3213100"/>
            <a:ext cx="552673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Fișierul script: 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“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Antena1 1080p.bat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”,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cu scopul înregistrării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postului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TV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Antena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1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și procesării acesteia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,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are următorul conținut:</a:t>
            </a:r>
            <a:endParaRPr lang="en-US" dirty="0">
              <a:solidFill>
                <a:srgbClr val="263238"/>
              </a:solidFill>
              <a:latin typeface="Roboto Slab"/>
              <a:ea typeface="Roboto Slab"/>
              <a:cs typeface="Source Sans Pro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63238"/>
              </a:solidFill>
              <a:latin typeface="Roboto Slab"/>
              <a:ea typeface="Roboto Slab"/>
              <a:cs typeface="Source Sans Pro"/>
              <a:sym typeface="Roboto Slab"/>
            </a:endParaRPr>
          </a:p>
        </p:txBody>
      </p:sp>
      <p:grpSp>
        <p:nvGrpSpPr>
          <p:cNvPr id="12" name="Google Shape;224;p26">
            <a:extLst>
              <a:ext uri="{FF2B5EF4-FFF2-40B4-BE49-F238E27FC236}">
                <a16:creationId xmlns:a16="http://schemas.microsoft.com/office/drawing/2014/main" id="{B3F56EBA-C82E-4DA3-9C77-718CC7587A05}"/>
              </a:ext>
            </a:extLst>
          </p:cNvPr>
          <p:cNvGrpSpPr/>
          <p:nvPr/>
        </p:nvGrpSpPr>
        <p:grpSpPr>
          <a:xfrm>
            <a:off x="524699" y="3305360"/>
            <a:ext cx="175959" cy="180333"/>
            <a:chOff x="1099739" y="2152849"/>
            <a:chExt cx="175959" cy="180333"/>
          </a:xfrm>
        </p:grpSpPr>
        <p:sp>
          <p:nvSpPr>
            <p:cNvPr id="13" name="Google Shape;225;p26">
              <a:extLst>
                <a:ext uri="{FF2B5EF4-FFF2-40B4-BE49-F238E27FC236}">
                  <a16:creationId xmlns:a16="http://schemas.microsoft.com/office/drawing/2014/main" id="{36D8552C-1600-4380-BA2E-9B9FBD35B1D5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6;p26">
              <a:extLst>
                <a:ext uri="{FF2B5EF4-FFF2-40B4-BE49-F238E27FC236}">
                  <a16:creationId xmlns:a16="http://schemas.microsoft.com/office/drawing/2014/main" id="{EF857BCA-E10A-4E01-8AD1-A900E8E164FE}"/>
                </a:ext>
              </a:extLst>
            </p:cNvPr>
            <p:cNvSpPr/>
            <p:nvPr/>
          </p:nvSpPr>
          <p:spPr>
            <a:xfrm>
              <a:off x="1134930" y="2188915"/>
              <a:ext cx="102098" cy="106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25F31CB-907F-4F5E-A7F7-CBBDC425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4291901"/>
            <a:ext cx="115633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7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7AE33-9C3F-4F3F-AB46-A80313F94E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Google Shape;85;p14">
            <a:extLst>
              <a:ext uri="{FF2B5EF4-FFF2-40B4-BE49-F238E27FC236}">
                <a16:creationId xmlns:a16="http://schemas.microsoft.com/office/drawing/2014/main" id="{BB0CC0BD-C285-42B0-B216-D25C2D35633B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10841788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Crearea scriptului și programarea execuției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962-B96F-4C00-805A-5413F2168BC2}"/>
              </a:ext>
            </a:extLst>
          </p:cNvPr>
          <p:cNvSpPr txBox="1"/>
          <p:nvPr/>
        </p:nvSpPr>
        <p:spPr>
          <a:xfrm>
            <a:off x="257175" y="1351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Windows Task Scheduler</a:t>
            </a:r>
            <a:endParaRPr lang="ro-MD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786A6F78-907D-4A86-848F-B25A59D7983B}"/>
              </a:ext>
            </a:extLst>
          </p:cNvPr>
          <p:cNvSpPr/>
          <p:nvPr/>
        </p:nvSpPr>
        <p:spPr>
          <a:xfrm>
            <a:off x="386100" y="2130927"/>
            <a:ext cx="5328900" cy="108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Pentru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a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programa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rularea unui executabil la un anumit moment de timp, se folosește Windows Task </a:t>
            </a:r>
            <a:r>
              <a:rPr lang="ro-MD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Scheduler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" name="Google Shape;224;p26">
            <a:extLst>
              <a:ext uri="{FF2B5EF4-FFF2-40B4-BE49-F238E27FC236}">
                <a16:creationId xmlns:a16="http://schemas.microsoft.com/office/drawing/2014/main" id="{76224299-7758-4CBC-A783-B9AF1FAF2DC3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8" name="Google Shape;225;p26">
              <a:extLst>
                <a:ext uri="{FF2B5EF4-FFF2-40B4-BE49-F238E27FC236}">
                  <a16:creationId xmlns:a16="http://schemas.microsoft.com/office/drawing/2014/main" id="{F1BE37E3-46BC-4828-9E78-3AD5C1E373D7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26">
              <a:extLst>
                <a:ext uri="{FF2B5EF4-FFF2-40B4-BE49-F238E27FC236}">
                  <a16:creationId xmlns:a16="http://schemas.microsoft.com/office/drawing/2014/main" id="{0C0956A4-2B5C-4A86-8E11-D4FB3BFD89FF}"/>
                </a:ext>
              </a:extLst>
            </p:cNvPr>
            <p:cNvSpPr/>
            <p:nvPr/>
          </p:nvSpPr>
          <p:spPr>
            <a:xfrm>
              <a:off x="1134930" y="2188915"/>
              <a:ext cx="108630" cy="1091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C01B33-F1C1-42F6-A060-486C2F9C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7" y="3622736"/>
            <a:ext cx="10991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7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519648-2463-4290-8DE6-3D915743CC9D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>
            <a:blip r:embed="rId2">
              <a:alphaModFix amt="2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D7E8A-B65F-4E29-BDF0-2F55F39DB7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123" y="6333125"/>
            <a:ext cx="11938123" cy="5248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 dirty="0"/>
          </a:p>
        </p:txBody>
      </p:sp>
      <p:sp>
        <p:nvSpPr>
          <p:cNvPr id="4" name="Google Shape;85;p14">
            <a:extLst>
              <a:ext uri="{FF2B5EF4-FFF2-40B4-BE49-F238E27FC236}">
                <a16:creationId xmlns:a16="http://schemas.microsoft.com/office/drawing/2014/main" id="{539FAA78-145F-42D2-90B2-D4E4636C0E9E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10841788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 err="1"/>
              <a:t>WebServer</a:t>
            </a:r>
            <a:endParaRPr lang="ro-MD" sz="3600" b="1" kern="0" dirty="0"/>
          </a:p>
        </p:txBody>
      </p:sp>
      <p:sp>
        <p:nvSpPr>
          <p:cNvPr id="5" name="Google Shape;207;p24">
            <a:extLst>
              <a:ext uri="{FF2B5EF4-FFF2-40B4-BE49-F238E27FC236}">
                <a16:creationId xmlns:a16="http://schemas.microsoft.com/office/drawing/2014/main" id="{F8DA19D8-3578-4A5D-A6D2-E6B8247271A8}"/>
              </a:ext>
            </a:extLst>
          </p:cNvPr>
          <p:cNvSpPr/>
          <p:nvPr/>
        </p:nvSpPr>
        <p:spPr>
          <a:xfrm>
            <a:off x="364057" y="2003927"/>
            <a:ext cx="5526730" cy="129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Folosind </a:t>
            </a:r>
            <a:r>
              <a:rPr lang="ro-MD" i="1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Internet Information Services 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(IIS) al </a:t>
            </a:r>
            <a:r>
              <a:rPr lang="ro-MD" i="1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Microsoft </a:t>
            </a:r>
            <a:r>
              <a:rPr lang="ro-MD" i="1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Azure</a:t>
            </a:r>
            <a:r>
              <a:rPr lang="ro-MD" i="1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se poate crea un server web în care să putem prezenta înregistrările IPTV procesate anterior.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" name="Google Shape;224;p26">
            <a:extLst>
              <a:ext uri="{FF2B5EF4-FFF2-40B4-BE49-F238E27FC236}">
                <a16:creationId xmlns:a16="http://schemas.microsoft.com/office/drawing/2014/main" id="{7BC4C1D5-9314-4998-A698-452668E97F51}"/>
              </a:ext>
            </a:extLst>
          </p:cNvPr>
          <p:cNvGrpSpPr/>
          <p:nvPr/>
        </p:nvGrpSpPr>
        <p:grpSpPr>
          <a:xfrm>
            <a:off x="524699" y="2096188"/>
            <a:ext cx="175959" cy="180333"/>
            <a:chOff x="1099739" y="2152849"/>
            <a:chExt cx="175959" cy="180333"/>
          </a:xfrm>
        </p:grpSpPr>
        <p:sp>
          <p:nvSpPr>
            <p:cNvPr id="7" name="Google Shape;225;p26">
              <a:extLst>
                <a:ext uri="{FF2B5EF4-FFF2-40B4-BE49-F238E27FC236}">
                  <a16:creationId xmlns:a16="http://schemas.microsoft.com/office/drawing/2014/main" id="{9A9205E3-4584-4C87-8A7E-116E06314C7B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6;p26">
              <a:extLst>
                <a:ext uri="{FF2B5EF4-FFF2-40B4-BE49-F238E27FC236}">
                  <a16:creationId xmlns:a16="http://schemas.microsoft.com/office/drawing/2014/main" id="{202F48B3-41A5-4A43-9F44-C7C7FF85BA42}"/>
                </a:ext>
              </a:extLst>
            </p:cNvPr>
            <p:cNvSpPr/>
            <p:nvPr/>
          </p:nvSpPr>
          <p:spPr>
            <a:xfrm>
              <a:off x="1140189" y="2195264"/>
              <a:ext cx="99220" cy="997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5ACEC99F-3B1A-4A1F-B2FE-94713CC0A75A}"/>
              </a:ext>
            </a:extLst>
          </p:cNvPr>
          <p:cNvSpPr/>
          <p:nvPr/>
        </p:nvSpPr>
        <p:spPr>
          <a:xfrm>
            <a:off x="364057" y="3495861"/>
            <a:ext cx="5526730" cy="22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Website-</a:t>
            </a:r>
            <a:r>
              <a:rPr lang="ro-MD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ul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a fost creat prin HTML, cu aranjarea în pagină folosind CSS și cu implementarea unor funcționalități folosind </a:t>
            </a:r>
            <a:r>
              <a:rPr lang="ro-MD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JavaScript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, astfel că prin accesarea legăturii: 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  <a:hlinkClick r:id="rId3"/>
              </a:rPr>
              <a:t>www.cumevremea.ro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se obține acces la aplicația web pentru extragerea prognozelor meteo din fluxuri IPTV.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" name="Google Shape;224;p26">
            <a:extLst>
              <a:ext uri="{FF2B5EF4-FFF2-40B4-BE49-F238E27FC236}">
                <a16:creationId xmlns:a16="http://schemas.microsoft.com/office/drawing/2014/main" id="{E5D8C099-B723-47A1-86B8-AD8B7578B7A0}"/>
              </a:ext>
            </a:extLst>
          </p:cNvPr>
          <p:cNvGrpSpPr/>
          <p:nvPr/>
        </p:nvGrpSpPr>
        <p:grpSpPr>
          <a:xfrm>
            <a:off x="524699" y="3588122"/>
            <a:ext cx="175959" cy="180333"/>
            <a:chOff x="1099739" y="2152849"/>
            <a:chExt cx="175959" cy="180333"/>
          </a:xfrm>
        </p:grpSpPr>
        <p:sp>
          <p:nvSpPr>
            <p:cNvPr id="12" name="Google Shape;225;p26">
              <a:extLst>
                <a:ext uri="{FF2B5EF4-FFF2-40B4-BE49-F238E27FC236}">
                  <a16:creationId xmlns:a16="http://schemas.microsoft.com/office/drawing/2014/main" id="{84523D85-D20B-4427-A6A5-4FEACEE8A211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6;p26">
              <a:extLst>
                <a:ext uri="{FF2B5EF4-FFF2-40B4-BE49-F238E27FC236}">
                  <a16:creationId xmlns:a16="http://schemas.microsoft.com/office/drawing/2014/main" id="{E049D131-3B2F-47DC-B2BC-11051901F282}"/>
                </a:ext>
              </a:extLst>
            </p:cNvPr>
            <p:cNvSpPr/>
            <p:nvPr/>
          </p:nvSpPr>
          <p:spPr>
            <a:xfrm>
              <a:off x="1140189" y="2195264"/>
              <a:ext cx="99220" cy="997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093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519648-2463-4290-8DE6-3D915743CC9D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>
            <a:blip r:embed="rId2">
              <a:alphaModFix amt="2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D7E8A-B65F-4E29-BDF0-2F55F39DB7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123" y="6333125"/>
            <a:ext cx="11938123" cy="5248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16</a:t>
            </a:fld>
            <a:endParaRPr lang="en" dirty="0"/>
          </a:p>
        </p:txBody>
      </p:sp>
      <p:sp>
        <p:nvSpPr>
          <p:cNvPr id="4" name="Google Shape;85;p14">
            <a:extLst>
              <a:ext uri="{FF2B5EF4-FFF2-40B4-BE49-F238E27FC236}">
                <a16:creationId xmlns:a16="http://schemas.microsoft.com/office/drawing/2014/main" id="{539FAA78-145F-42D2-90B2-D4E4636C0E9E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10841788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 err="1"/>
              <a:t>WebServer</a:t>
            </a:r>
            <a:endParaRPr lang="ro-MD" sz="3600" b="1" kern="0" dirty="0"/>
          </a:p>
        </p:txBody>
      </p:sp>
      <p:sp>
        <p:nvSpPr>
          <p:cNvPr id="5" name="Google Shape;207;p24">
            <a:extLst>
              <a:ext uri="{FF2B5EF4-FFF2-40B4-BE49-F238E27FC236}">
                <a16:creationId xmlns:a16="http://schemas.microsoft.com/office/drawing/2014/main" id="{F8DA19D8-3578-4A5D-A6D2-E6B8247271A8}"/>
              </a:ext>
            </a:extLst>
          </p:cNvPr>
          <p:cNvSpPr/>
          <p:nvPr/>
        </p:nvSpPr>
        <p:spPr>
          <a:xfrm>
            <a:off x="123888" y="1582532"/>
            <a:ext cx="3190812" cy="374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Site-ul web este compatibil cu orice dispozitiv, inclusiv cele mobile. În imaginea următoare se poate vedea evoluția acestuia de la versiunea planificată inițial până la cea aflată în producție.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" name="Google Shape;224;p26">
            <a:extLst>
              <a:ext uri="{FF2B5EF4-FFF2-40B4-BE49-F238E27FC236}">
                <a16:creationId xmlns:a16="http://schemas.microsoft.com/office/drawing/2014/main" id="{7BC4C1D5-9314-4998-A698-452668E97F51}"/>
              </a:ext>
            </a:extLst>
          </p:cNvPr>
          <p:cNvGrpSpPr/>
          <p:nvPr/>
        </p:nvGrpSpPr>
        <p:grpSpPr>
          <a:xfrm>
            <a:off x="346355" y="1672902"/>
            <a:ext cx="175959" cy="180333"/>
            <a:chOff x="1099739" y="2152849"/>
            <a:chExt cx="175959" cy="180333"/>
          </a:xfrm>
        </p:grpSpPr>
        <p:sp>
          <p:nvSpPr>
            <p:cNvPr id="7" name="Google Shape;225;p26">
              <a:extLst>
                <a:ext uri="{FF2B5EF4-FFF2-40B4-BE49-F238E27FC236}">
                  <a16:creationId xmlns:a16="http://schemas.microsoft.com/office/drawing/2014/main" id="{9A9205E3-4584-4C87-8A7E-116E06314C7B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6;p26">
              <a:extLst>
                <a:ext uri="{FF2B5EF4-FFF2-40B4-BE49-F238E27FC236}">
                  <a16:creationId xmlns:a16="http://schemas.microsoft.com/office/drawing/2014/main" id="{202F48B3-41A5-4A43-9F44-C7C7FF85BA42}"/>
                </a:ext>
              </a:extLst>
            </p:cNvPr>
            <p:cNvSpPr/>
            <p:nvPr/>
          </p:nvSpPr>
          <p:spPr>
            <a:xfrm>
              <a:off x="1140189" y="2195264"/>
              <a:ext cx="99220" cy="997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097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55BE27-FEFE-452F-A388-494A3217E492}"/>
              </a:ext>
            </a:extLst>
          </p:cNvPr>
          <p:cNvSpPr/>
          <p:nvPr/>
        </p:nvSpPr>
        <p:spPr>
          <a:xfrm>
            <a:off x="0" y="1287573"/>
            <a:ext cx="12192000" cy="4858327"/>
          </a:xfrm>
          <a:prstGeom prst="rect">
            <a:avLst/>
          </a:prstGeom>
          <a:blipFill dpi="0" rotWithShape="1">
            <a:blip r:embed="rId2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D7E8A-B65F-4E29-BDF0-2F55F39DB7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123" y="6333125"/>
            <a:ext cx="11938123" cy="5248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17</a:t>
            </a:fld>
            <a:endParaRPr lang="en" dirty="0"/>
          </a:p>
        </p:txBody>
      </p:sp>
      <p:sp>
        <p:nvSpPr>
          <p:cNvPr id="4" name="Google Shape;85;p14">
            <a:extLst>
              <a:ext uri="{FF2B5EF4-FFF2-40B4-BE49-F238E27FC236}">
                <a16:creationId xmlns:a16="http://schemas.microsoft.com/office/drawing/2014/main" id="{539FAA78-145F-42D2-90B2-D4E4636C0E9E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10841788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en-US" sz="3600" b="1" kern="0" dirty="0" err="1"/>
              <a:t>Concluzii</a:t>
            </a:r>
            <a:endParaRPr lang="ro-MD" sz="3600" b="1" kern="0" dirty="0"/>
          </a:p>
        </p:txBody>
      </p:sp>
      <p:sp>
        <p:nvSpPr>
          <p:cNvPr id="5" name="Google Shape;207;p24">
            <a:extLst>
              <a:ext uri="{FF2B5EF4-FFF2-40B4-BE49-F238E27FC236}">
                <a16:creationId xmlns:a16="http://schemas.microsoft.com/office/drawing/2014/main" id="{F8DA19D8-3578-4A5D-A6D2-E6B8247271A8}"/>
              </a:ext>
            </a:extLst>
          </p:cNvPr>
          <p:cNvSpPr/>
          <p:nvPr/>
        </p:nvSpPr>
        <p:spPr>
          <a:xfrm>
            <a:off x="123888" y="1523809"/>
            <a:ext cx="11153712" cy="224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</a:t>
            </a:r>
            <a:r>
              <a:rPr lang="ro-RO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Aplicația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a reușit implementarea unei soluții de a viziona prognoza meteo online, la orice oră din zi și imediat după publicarea acesteia la televizor, ușor de folosit și adaptată pentru oricine, inclusiv persoanele fără prea multe cunoștințe tehnice.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MD" dirty="0">
              <a:solidFill>
                <a:srgbClr val="263238"/>
              </a:solidFill>
              <a:latin typeface="Roboto Slab"/>
              <a:ea typeface="Roboto Slab"/>
              <a:cs typeface="Source Sans Pro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De asemenea, acest proiect a făcut posibilă informarea vizitatorilor website-ului </a:t>
            </a:r>
            <a:r>
              <a:rPr lang="ro-MD" dirty="0">
                <a:solidFill>
                  <a:schemeClr val="accent2">
                    <a:lumMod val="50000"/>
                  </a:schemeClr>
                </a:solidFill>
                <a:latin typeface="Roboto Slab"/>
                <a:ea typeface="Roboto Slab"/>
                <a:cs typeface="Source Sans Pro"/>
                <a:sym typeface="Roboto Sl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www.cumevremea.ro</a:t>
            </a:r>
            <a:r>
              <a:rPr lang="ro-MD" dirty="0">
                <a:solidFill>
                  <a:schemeClr val="accent2">
                    <a:lumMod val="50000"/>
                  </a:schemeClr>
                </a:solidFill>
                <a:latin typeface="Roboto Slab"/>
                <a:ea typeface="Roboto Slab"/>
                <a:cs typeface="Source Sans Pro"/>
                <a:sym typeface="Roboto Slab"/>
              </a:rPr>
              <a:t> 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despre existența serviciilor IPTV de care aceștia pot beneficia pentru a le ușura viața de zi cu zi și pentru a-și putea urmări emisiunile preferate când și de unde doresc aceștia. </a:t>
            </a:r>
          </a:p>
        </p:txBody>
      </p:sp>
    </p:spTree>
    <p:extLst>
      <p:ext uri="{BB962C8B-B14F-4D97-AF65-F5344CB8AC3E}">
        <p14:creationId xmlns:p14="http://schemas.microsoft.com/office/powerpoint/2010/main" val="159842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55BE27-FEFE-452F-A388-494A3217E492}"/>
              </a:ext>
            </a:extLst>
          </p:cNvPr>
          <p:cNvSpPr/>
          <p:nvPr/>
        </p:nvSpPr>
        <p:spPr>
          <a:xfrm>
            <a:off x="0" y="1294823"/>
            <a:ext cx="12192000" cy="4858327"/>
          </a:xfrm>
          <a:prstGeom prst="rect">
            <a:avLst/>
          </a:prstGeom>
          <a:blipFill dpi="0" rotWithShape="1">
            <a:blip r:embed="rId2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D7E8A-B65F-4E29-BDF0-2F55F39DB7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123" y="6333125"/>
            <a:ext cx="11938123" cy="5248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 dirty="0"/>
          </a:p>
        </p:txBody>
      </p:sp>
      <p:sp>
        <p:nvSpPr>
          <p:cNvPr id="4" name="Google Shape;85;p14">
            <a:extLst>
              <a:ext uri="{FF2B5EF4-FFF2-40B4-BE49-F238E27FC236}">
                <a16:creationId xmlns:a16="http://schemas.microsoft.com/office/drawing/2014/main" id="{539FAA78-145F-42D2-90B2-D4E4636C0E9E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10841788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Q&amp;A</a:t>
            </a:r>
          </a:p>
        </p:txBody>
      </p:sp>
      <p:sp>
        <p:nvSpPr>
          <p:cNvPr id="5" name="Google Shape;207;p24">
            <a:extLst>
              <a:ext uri="{FF2B5EF4-FFF2-40B4-BE49-F238E27FC236}">
                <a16:creationId xmlns:a16="http://schemas.microsoft.com/office/drawing/2014/main" id="{F8DA19D8-3578-4A5D-A6D2-E6B8247271A8}"/>
              </a:ext>
            </a:extLst>
          </p:cNvPr>
          <p:cNvSpPr/>
          <p:nvPr/>
        </p:nvSpPr>
        <p:spPr>
          <a:xfrm>
            <a:off x="123888" y="1582533"/>
            <a:ext cx="11153712" cy="199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MD" dirty="0">
              <a:solidFill>
                <a:srgbClr val="263238"/>
              </a:solidFill>
              <a:latin typeface="Roboto Slab"/>
              <a:ea typeface="Roboto Slab"/>
              <a:cs typeface="Source Sans Pro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12333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D674F6-EA67-4AB0-9878-139997F8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461609"/>
            <a:ext cx="9942284" cy="53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49EE9-B0B8-488D-AFA0-8F00E9F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812" y="527797"/>
            <a:ext cx="8915399" cy="853081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Roboto Slab" charset="0"/>
                <a:ea typeface="Roboto Slab" charset="0"/>
              </a:rPr>
              <a:t>Cuprins</a:t>
            </a:r>
            <a:r>
              <a:rPr lang="en-US" b="1" dirty="0">
                <a:latin typeface="Roboto Slab" charset="0"/>
                <a:ea typeface="Roboto Slab" charset="0"/>
              </a:rPr>
              <a:t>:</a:t>
            </a:r>
            <a:endParaRPr lang="ro-RO" b="1" dirty="0">
              <a:latin typeface="Roboto Slab" charset="0"/>
              <a:ea typeface="Roboto Slab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D8A69-822F-435A-B76E-03C4314A5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472" y="1380878"/>
            <a:ext cx="8915399" cy="5334715"/>
          </a:xfrm>
        </p:spPr>
        <p:txBody>
          <a:bodyPr/>
          <a:lstStyle/>
          <a:p>
            <a:pPr marL="457200" indent="-4572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</a:rPr>
              <a:t>Introducere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IPTV</a:t>
            </a:r>
          </a:p>
          <a:p>
            <a:pPr marL="457200" indent="-4572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ro-MD" dirty="0">
                <a:solidFill>
                  <a:schemeClr val="tx1"/>
                </a:solidFill>
              </a:rPr>
              <a:t>Î</a:t>
            </a:r>
            <a:r>
              <a:rPr lang="en-US" dirty="0" err="1">
                <a:solidFill>
                  <a:schemeClr val="tx1"/>
                </a:solidFill>
              </a:rPr>
              <a:t>nregistrare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ro-RO" dirty="0" err="1">
                <a:solidFill>
                  <a:schemeClr val="tx1"/>
                </a:solidFill>
              </a:rPr>
              <a:t>Detec</a:t>
            </a:r>
            <a:r>
              <a:rPr lang="ro-MD" dirty="0" err="1">
                <a:solidFill>
                  <a:schemeClr val="tx1"/>
                </a:solidFill>
              </a:rPr>
              <a:t>ția</a:t>
            </a:r>
            <a:r>
              <a:rPr lang="ro-MD" dirty="0">
                <a:solidFill>
                  <a:schemeClr val="tx1"/>
                </a:solidFill>
              </a:rPr>
              <a:t> audio și decuparea</a:t>
            </a:r>
          </a:p>
          <a:p>
            <a:pPr marL="914400" lvl="1" indent="-457200" algn="just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o-MD" dirty="0">
                <a:solidFill>
                  <a:schemeClr val="accent5">
                    <a:lumMod val="25000"/>
                  </a:schemeClr>
                </a:solidFill>
              </a:rPr>
              <a:t>Identificare secvențe început și sfârșit</a:t>
            </a:r>
          </a:p>
          <a:p>
            <a:pPr marL="914400" lvl="1" indent="-457200" algn="just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o-MD" dirty="0">
                <a:solidFill>
                  <a:schemeClr val="accent5">
                    <a:lumMod val="25000"/>
                  </a:schemeClr>
                </a:solidFill>
              </a:rPr>
              <a:t>Decuparea în funcție de momentele de timp găsite</a:t>
            </a:r>
          </a:p>
          <a:p>
            <a:pPr marL="457200" indent="-457200"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o-MD" dirty="0">
                <a:solidFill>
                  <a:schemeClr val="accent5">
                    <a:lumMod val="10000"/>
                  </a:schemeClr>
                </a:solidFill>
              </a:rPr>
              <a:t>Crearea scriptului și programarea execuției</a:t>
            </a:r>
            <a:r>
              <a:rPr lang="ro-MD" dirty="0">
                <a:solidFill>
                  <a:schemeClr val="accent5">
                    <a:lumMod val="25000"/>
                  </a:schemeClr>
                </a:solidFill>
              </a:rPr>
              <a:t>	</a:t>
            </a:r>
          </a:p>
          <a:p>
            <a:pPr marL="914400" lvl="1" indent="-457200" algn="just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o-MD" dirty="0">
                <a:solidFill>
                  <a:schemeClr val="accent5">
                    <a:lumMod val="25000"/>
                  </a:schemeClr>
                </a:solidFill>
              </a:rPr>
              <a:t>Fișiere script cu extensia .bat</a:t>
            </a:r>
          </a:p>
          <a:p>
            <a:pPr marL="914400" lvl="1" indent="-457200" algn="just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o-MD" dirty="0">
                <a:solidFill>
                  <a:schemeClr val="accent5">
                    <a:lumMod val="25000"/>
                  </a:schemeClr>
                </a:solidFill>
              </a:rPr>
              <a:t>Windows Task </a:t>
            </a:r>
            <a:r>
              <a:rPr lang="ro-MD" dirty="0" err="1">
                <a:solidFill>
                  <a:schemeClr val="accent5">
                    <a:lumMod val="25000"/>
                  </a:schemeClr>
                </a:solidFill>
              </a:rPr>
              <a:t>Scheduler</a:t>
            </a:r>
            <a:endParaRPr lang="ro-MD" dirty="0">
              <a:solidFill>
                <a:schemeClr val="accent5">
                  <a:lumMod val="25000"/>
                </a:schemeClr>
              </a:solidFill>
            </a:endParaRPr>
          </a:p>
          <a:p>
            <a:pPr marL="457200" indent="-457200"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o-MD" dirty="0" err="1">
                <a:solidFill>
                  <a:schemeClr val="accent4">
                    <a:lumMod val="10000"/>
                  </a:schemeClr>
                </a:solidFill>
              </a:rPr>
              <a:t>WebServer</a:t>
            </a:r>
            <a:endParaRPr lang="ro-MD" dirty="0">
              <a:solidFill>
                <a:schemeClr val="accent4">
                  <a:lumMod val="10000"/>
                </a:schemeClr>
              </a:solidFill>
            </a:endParaRPr>
          </a:p>
          <a:p>
            <a:pPr marL="457200" indent="-457200"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o-MD" dirty="0">
                <a:solidFill>
                  <a:schemeClr val="accent4">
                    <a:lumMod val="10000"/>
                  </a:schemeClr>
                </a:solidFill>
              </a:rPr>
              <a:t>Concluzii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691C7-C626-4805-82A4-B0D36D81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976" y="6147640"/>
            <a:ext cx="779767" cy="365125"/>
          </a:xfrm>
        </p:spPr>
        <p:txBody>
          <a:bodyPr/>
          <a:lstStyle/>
          <a:p>
            <a:fld id="{EB463D8A-9A4E-49E7-BBB2-1279F21E1844}" type="slidenum">
              <a:rPr lang="ro-RO" smtClean="0"/>
              <a:t>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01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 rot="1810606">
            <a:off x="7818941" y="1524429"/>
            <a:ext cx="2136587" cy="2111538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364058" y="704850"/>
            <a:ext cx="2912542" cy="727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ro-MD" sz="3600" b="1" dirty="0"/>
              <a:t>Introducere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364058" y="1833197"/>
            <a:ext cx="7534497" cy="12839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ro-MD" sz="2000" dirty="0">
                <a:solidFill>
                  <a:schemeClr val="accent6">
                    <a:lumMod val="25000"/>
                  </a:schemeClr>
                </a:solidFill>
              </a:rPr>
              <a:t>•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 Scopul acestui proiect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este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de a crea o aplicație web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pentru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urm</a:t>
            </a:r>
            <a:r>
              <a:rPr lang="ro-MD" sz="2000" dirty="0" err="1">
                <a:solidFill>
                  <a:schemeClr val="accent5">
                    <a:lumMod val="50000"/>
                  </a:schemeClr>
                </a:solidFill>
              </a:rPr>
              <a:t>ărirea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prognozei meteo a posturilor TV: </a:t>
            </a:r>
            <a:r>
              <a:rPr lang="ro-MD" sz="2000" i="1" dirty="0">
                <a:solidFill>
                  <a:schemeClr val="accent5">
                    <a:lumMod val="50000"/>
                  </a:schemeClr>
                </a:solidFill>
              </a:rPr>
              <a:t>ProTV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și </a:t>
            </a:r>
            <a:r>
              <a:rPr lang="ro-MD" sz="2000" i="1" dirty="0">
                <a:solidFill>
                  <a:schemeClr val="accent5">
                    <a:lumMod val="50000"/>
                  </a:schemeClr>
                </a:solidFill>
              </a:rPr>
              <a:t>Antena 1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la orice moment din zi, imediat după difuzarea acestora la televizor.</a:t>
            </a:r>
            <a:endParaRPr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9" name="Google Shape;89;p14"/>
          <p:cNvCxnSpPr>
            <a:cxnSpLocks/>
            <a:stCxn id="84" idx="6"/>
          </p:cNvCxnSpPr>
          <p:nvPr/>
        </p:nvCxnSpPr>
        <p:spPr>
          <a:xfrm flipV="1">
            <a:off x="9810751" y="2609850"/>
            <a:ext cx="1654174" cy="50734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>
            <a:cxnSpLocks/>
            <a:stCxn id="84" idx="7"/>
          </p:cNvCxnSpPr>
          <p:nvPr/>
        </p:nvCxnSpPr>
        <p:spPr>
          <a:xfrm flipV="1">
            <a:off x="9915523" y="2019300"/>
            <a:ext cx="1527177" cy="295244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>
            <a:cxnSpLocks/>
            <a:stCxn id="84" idx="0"/>
          </p:cNvCxnSpPr>
          <p:nvPr/>
        </p:nvCxnSpPr>
        <p:spPr>
          <a:xfrm flipV="1">
            <a:off x="9417938" y="1558925"/>
            <a:ext cx="970662" cy="108583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451A175-6B3A-4130-91A7-3A1D37388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1587672"/>
            <a:ext cx="2290105" cy="16424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B1DEF236-E391-4AEC-916B-70BC9AA3525B}"/>
              </a:ext>
            </a:extLst>
          </p:cNvPr>
          <p:cNvSpPr txBox="1">
            <a:spLocks/>
          </p:cNvSpPr>
          <p:nvPr/>
        </p:nvSpPr>
        <p:spPr>
          <a:xfrm>
            <a:off x="389218" y="3338161"/>
            <a:ext cx="7534497" cy="200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ro-MD" sz="2000" kern="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o-MD" sz="2000" dirty="0">
                <a:solidFill>
                  <a:schemeClr val="accent6">
                    <a:lumMod val="25000"/>
                  </a:schemeClr>
                </a:solidFill>
              </a:rPr>
              <a:t>•</a:t>
            </a:r>
            <a:r>
              <a:rPr lang="ro-MD" sz="2000" dirty="0">
                <a:solidFill>
                  <a:schemeClr val="accent5">
                    <a:lumMod val="50000"/>
                  </a:schemeClr>
                </a:solidFill>
              </a:rPr>
              <a:t>  Prognoza meteo este un subiect de interes pentru populația din România, mai ales pentru cei care doresc să o audă doar de la televizor. De aceea aplicația web le permite acestora să vizioneze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‘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Vremea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’</a:t>
            </a:r>
            <a:r>
              <a:rPr lang="ro-RO" sz="2000" dirty="0">
                <a:solidFill>
                  <a:schemeClr val="accent5">
                    <a:lumMod val="50000"/>
                  </a:schemeClr>
                </a:solidFill>
              </a:rPr>
              <a:t> la orice oră din zi, imediat după difuzarea acesteia la televizor.</a:t>
            </a:r>
            <a:endParaRPr lang="ro-MD" sz="2000" kern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0091EA"/>
                </a:solidFill>
              </a:rPr>
              <a:pPr defTabSz="1219170">
                <a:buClr>
                  <a:srgbClr val="000000"/>
                </a:buClr>
              </a:pPr>
              <a:t>4</a:t>
            </a:fld>
            <a:endParaRPr kern="0">
              <a:solidFill>
                <a:srgbClr val="0091EA"/>
              </a:solidFill>
            </a:endParaRPr>
          </a:p>
        </p:txBody>
      </p:sp>
      <p:sp>
        <p:nvSpPr>
          <p:cNvPr id="452" name="Google Shape;452;p40"/>
          <p:cNvSpPr/>
          <p:nvPr/>
        </p:nvSpPr>
        <p:spPr>
          <a:xfrm>
            <a:off x="0" y="3161372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3161372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2381785" y="2271201"/>
            <a:ext cx="631200" cy="6312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800" kern="0">
                  <a:solidFill>
                    <a:srgbClr val="607D8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800" ker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5085885" y="2271201"/>
            <a:ext cx="631200" cy="6312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800" kern="0">
                  <a:solidFill>
                    <a:srgbClr val="607D8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800" ker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7789985" y="2271201"/>
            <a:ext cx="631200" cy="6312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800" kern="0">
                  <a:solidFill>
                    <a:srgbClr val="607D8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800" ker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9174419" y="4768400"/>
            <a:ext cx="631200" cy="6312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800" kern="0">
                  <a:solidFill>
                    <a:srgbClr val="607D8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800" ker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6470319" y="4768400"/>
            <a:ext cx="631200" cy="6312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800" kern="0">
                  <a:solidFill>
                    <a:srgbClr val="607D8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800" ker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3766219" y="4768400"/>
            <a:ext cx="631200" cy="6312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800" kern="0">
                  <a:solidFill>
                    <a:srgbClr val="607D8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800" ker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839800" y="1541467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Înregistrare zece minute din flux IPTV</a:t>
            </a:r>
            <a:endParaRPr sz="1200" kern="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4378023" y="1541467"/>
            <a:ext cx="2046921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Calcularea poziției minim și maxim din rezultatele detecției audio</a:t>
            </a:r>
            <a:endParaRPr sz="1200" kern="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6939881" y="1555243"/>
            <a:ext cx="23314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Mutarea videoclipurilor anterioare cu o poziție. Ștergerea celui mai vechi videoclip.</a:t>
            </a:r>
            <a:endParaRPr sz="1200" kern="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2857500" y="5418133"/>
            <a:ext cx="2314575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Detecția audio, </a:t>
            </a:r>
          </a:p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începutul și sfârșitul</a:t>
            </a:r>
          </a:p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prognozei meteo. </a:t>
            </a:r>
            <a:endParaRPr sz="1200" kern="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5928340" y="541813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Decuparea videoclipului</a:t>
            </a:r>
          </a:p>
        </p:txBody>
      </p:sp>
      <p:sp>
        <p:nvSpPr>
          <p:cNvPr id="477" name="Google Shape;477;p40"/>
          <p:cNvSpPr txBox="1"/>
          <p:nvPr/>
        </p:nvSpPr>
        <p:spPr>
          <a:xfrm>
            <a:off x="8632447" y="541813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Publicarea videoclipului nou pe web server</a:t>
            </a:r>
          </a:p>
        </p:txBody>
      </p:sp>
      <p:sp>
        <p:nvSpPr>
          <p:cNvPr id="32" name="Google Shape;85;p14">
            <a:extLst>
              <a:ext uri="{FF2B5EF4-FFF2-40B4-BE49-F238E27FC236}">
                <a16:creationId xmlns:a16="http://schemas.microsoft.com/office/drawing/2014/main" id="{CBA32D30-DAB5-4846-8AFF-DCEEDFECD2E9}"/>
              </a:ext>
            </a:extLst>
          </p:cNvPr>
          <p:cNvSpPr txBox="1">
            <a:spLocks/>
          </p:cNvSpPr>
          <p:nvPr/>
        </p:nvSpPr>
        <p:spPr>
          <a:xfrm>
            <a:off x="364058" y="704850"/>
            <a:ext cx="2912542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Introducere</a:t>
            </a:r>
          </a:p>
        </p:txBody>
      </p:sp>
      <p:sp>
        <p:nvSpPr>
          <p:cNvPr id="33" name="Google Shape;472;p40">
            <a:extLst>
              <a:ext uri="{FF2B5EF4-FFF2-40B4-BE49-F238E27FC236}">
                <a16:creationId xmlns:a16="http://schemas.microsoft.com/office/drawing/2014/main" id="{43589B69-DF74-4CCF-A1F2-99A28B714D7B}"/>
              </a:ext>
            </a:extLst>
          </p:cNvPr>
          <p:cNvSpPr txBox="1"/>
          <p:nvPr/>
        </p:nvSpPr>
        <p:spPr>
          <a:xfrm>
            <a:off x="-46461" y="3564079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Începere execuție script</a:t>
            </a:r>
            <a:endParaRPr sz="1200" kern="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" name="Google Shape;472;p40">
            <a:extLst>
              <a:ext uri="{FF2B5EF4-FFF2-40B4-BE49-F238E27FC236}">
                <a16:creationId xmlns:a16="http://schemas.microsoft.com/office/drawing/2014/main" id="{345F08E0-EE2E-4CF1-B5FA-E94EA37EF2BE}"/>
              </a:ext>
            </a:extLst>
          </p:cNvPr>
          <p:cNvSpPr txBox="1"/>
          <p:nvPr/>
        </p:nvSpPr>
        <p:spPr>
          <a:xfrm>
            <a:off x="10538395" y="226644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MD" sz="1200" kern="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Sfârșit execuție script</a:t>
            </a:r>
            <a:endParaRPr sz="1200" kern="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ECD5634-7C95-4FD9-AF37-3520C8B436BA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6D1A8-9898-4EE8-BDA6-1B7ECB925F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5225" y="6333125"/>
            <a:ext cx="866652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44" name="Google Shape;207;p24">
            <a:extLst>
              <a:ext uri="{FF2B5EF4-FFF2-40B4-BE49-F238E27FC236}">
                <a16:creationId xmlns:a16="http://schemas.microsoft.com/office/drawing/2014/main" id="{701B7A65-C725-4B33-975E-51EFF0EC89E6}"/>
              </a:ext>
            </a:extLst>
          </p:cNvPr>
          <p:cNvSpPr/>
          <p:nvPr/>
        </p:nvSpPr>
        <p:spPr>
          <a:xfrm>
            <a:off x="386100" y="2130928"/>
            <a:ext cx="4781518" cy="154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IPTV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,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traducându-se prin televiziune prin internet, este un serviciu prin care un furnizor asigură unui client acces la canale TV de pe orice dispozitiv și la orice ora. 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5" name="Google Shape;224;p26">
            <a:extLst>
              <a:ext uri="{FF2B5EF4-FFF2-40B4-BE49-F238E27FC236}">
                <a16:creationId xmlns:a16="http://schemas.microsoft.com/office/drawing/2014/main" id="{287E0B02-D5C9-4947-A67E-1CC994BE9298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46" name="Google Shape;225;p26">
              <a:extLst>
                <a:ext uri="{FF2B5EF4-FFF2-40B4-BE49-F238E27FC236}">
                  <a16:creationId xmlns:a16="http://schemas.microsoft.com/office/drawing/2014/main" id="{054F3EDE-0881-41FA-B70E-B8E228696F60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;p26">
              <a:extLst>
                <a:ext uri="{FF2B5EF4-FFF2-40B4-BE49-F238E27FC236}">
                  <a16:creationId xmlns:a16="http://schemas.microsoft.com/office/drawing/2014/main" id="{3ADF7FD6-7FCA-4217-B74A-8023796795C7}"/>
                </a:ext>
              </a:extLst>
            </p:cNvPr>
            <p:cNvSpPr/>
            <p:nvPr/>
          </p:nvSpPr>
          <p:spPr>
            <a:xfrm>
              <a:off x="1134930" y="2188915"/>
              <a:ext cx="108630" cy="110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A5CD5-5178-457B-AF9E-BBF541EA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927" y1="29559" x2="69169" y2="57582"/>
                        <a14:foregroundMark x1="69169" y1="57582" x2="71725" y2="57006"/>
                        <a14:foregroundMark x1="27796" y1="37044" x2="25240" y2="41651"/>
                        <a14:foregroundMark x1="24760" y1="41459" x2="24760" y2="41459"/>
                        <a14:foregroundMark x1="26198" y1="41459" x2="30032" y2="50672"/>
                        <a14:foregroundMark x1="41534" y1="47409" x2="58307" y2="41843"/>
                        <a14:foregroundMark x1="40256" y1="49136" x2="60863" y2="40499"/>
                        <a14:foregroundMark x1="63419" y1="40115" x2="35463" y2="42802"/>
                        <a14:foregroundMark x1="35463" y1="42802" x2="35463" y2="42802"/>
                        <a14:foregroundMark x1="42812" y1="42802" x2="66613" y2="41651"/>
                        <a14:foregroundMark x1="66613" y1="41651" x2="42492" y2="39155"/>
                        <a14:foregroundMark x1="42971" y1="39155" x2="66613" y2="38004"/>
                        <a14:foregroundMark x1="49201" y1="36660" x2="49201" y2="36660"/>
                        <a14:foregroundMark x1="53514" y1="36276" x2="53514" y2="36276"/>
                        <a14:foregroundMark x1="51917" y1="55662" x2="51917" y2="55662"/>
                        <a14:foregroundMark x1="73802" y1="40883" x2="72524" y2="49904"/>
                        <a14:foregroundMark x1="69169" y1="48560" x2="69169" y2="48560"/>
                        <a14:foregroundMark x1="70927" y1="39731" x2="70927" y2="39731"/>
                        <a14:foregroundMark x1="72364" y1="36084" x2="69169" y2="54702"/>
                        <a14:foregroundMark x1="68211" y1="54319" x2="67252" y2="39731"/>
                        <a14:foregroundMark x1="63099" y1="41267" x2="65815" y2="50672"/>
                        <a14:foregroundMark x1="52396" y1="60269" x2="52396" y2="48752"/>
                        <a14:foregroundMark x1="34505" y1="57582" x2="34665" y2="45298"/>
                        <a14:foregroundMark x1="28594" y1="60269" x2="26198" y2="4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0" y="375027"/>
            <a:ext cx="1858840" cy="154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DDC47C-48C5-4B97-BB9F-86EC7D3A4A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042"/>
          <a:stretch/>
        </p:blipFill>
        <p:spPr>
          <a:xfrm>
            <a:off x="-123" y="4013491"/>
            <a:ext cx="12192000" cy="323937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</p:pic>
      <p:sp>
        <p:nvSpPr>
          <p:cNvPr id="13" name="Google Shape;87;p14">
            <a:extLst>
              <a:ext uri="{FF2B5EF4-FFF2-40B4-BE49-F238E27FC236}">
                <a16:creationId xmlns:a16="http://schemas.microsoft.com/office/drawing/2014/main" id="{3FD88E7B-427F-4690-A477-E131AD6623A7}"/>
              </a:ext>
            </a:extLst>
          </p:cNvPr>
          <p:cNvSpPr txBox="1">
            <a:spLocks/>
          </p:cNvSpPr>
          <p:nvPr/>
        </p:nvSpPr>
        <p:spPr>
          <a:xfrm>
            <a:off x="0" y="4381533"/>
            <a:ext cx="5678775" cy="58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defTabSz="914400">
              <a:spcBef>
                <a:spcPts val="800"/>
              </a:spcBef>
              <a:buFont typeface="Source Sans Pro"/>
              <a:buNone/>
            </a:pPr>
            <a:r>
              <a:rPr lang="ro-MD" sz="1100" b="1" i="1" dirty="0">
                <a:ln>
                  <a:solidFill>
                    <a:schemeClr val="accent6">
                      <a:lumMod val="9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Legătură de acces către postul de televiziune: ProTV.</a:t>
            </a:r>
            <a:endParaRPr lang="ro-MD" sz="1100" b="1" i="1" kern="0" dirty="0">
              <a:ln>
                <a:solidFill>
                  <a:schemeClr val="accent6">
                    <a:lumMod val="9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Google Shape;207;p24">
            <a:extLst>
              <a:ext uri="{FF2B5EF4-FFF2-40B4-BE49-F238E27FC236}">
                <a16:creationId xmlns:a16="http://schemas.microsoft.com/office/drawing/2014/main" id="{ACA91D8C-4506-47A0-BD47-2517F5F0243A}"/>
              </a:ext>
            </a:extLst>
          </p:cNvPr>
          <p:cNvSpPr/>
          <p:nvPr/>
        </p:nvSpPr>
        <p:spPr>
          <a:xfrm>
            <a:off x="6543707" y="2136714"/>
            <a:ext cx="4781518" cy="154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Un client are nevoie de un cont de acces și de o listă de canale primite de la furnizor. În figura de mai jos se observă conținutul unei liste de canale transmise prin IPTV.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" name="Google Shape;224;p26">
            <a:extLst>
              <a:ext uri="{FF2B5EF4-FFF2-40B4-BE49-F238E27FC236}">
                <a16:creationId xmlns:a16="http://schemas.microsoft.com/office/drawing/2014/main" id="{98BEFF28-D0E7-439B-8664-6AD88084C62C}"/>
              </a:ext>
            </a:extLst>
          </p:cNvPr>
          <p:cNvGrpSpPr/>
          <p:nvPr/>
        </p:nvGrpSpPr>
        <p:grpSpPr>
          <a:xfrm>
            <a:off x="6704349" y="2228974"/>
            <a:ext cx="175959" cy="180333"/>
            <a:chOff x="1099739" y="2152849"/>
            <a:chExt cx="175959" cy="180333"/>
          </a:xfrm>
        </p:grpSpPr>
        <p:sp>
          <p:nvSpPr>
            <p:cNvPr id="15" name="Google Shape;225;p26">
              <a:extLst>
                <a:ext uri="{FF2B5EF4-FFF2-40B4-BE49-F238E27FC236}">
                  <a16:creationId xmlns:a16="http://schemas.microsoft.com/office/drawing/2014/main" id="{63D6DF19-685A-46DF-8409-2663D53D3117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6;p26">
              <a:extLst>
                <a:ext uri="{FF2B5EF4-FFF2-40B4-BE49-F238E27FC236}">
                  <a16:creationId xmlns:a16="http://schemas.microsoft.com/office/drawing/2014/main" id="{CAF329A2-D28C-4AE7-9D23-25861369983F}"/>
                </a:ext>
              </a:extLst>
            </p:cNvPr>
            <p:cNvSpPr/>
            <p:nvPr/>
          </p:nvSpPr>
          <p:spPr>
            <a:xfrm>
              <a:off x="1134930" y="2188915"/>
              <a:ext cx="108630" cy="110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66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ECD5634-7C95-4FD9-AF37-3520C8B436BA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6D1A8-9898-4EE8-BDA6-1B7ECB925F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5225" y="6333125"/>
            <a:ext cx="866652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A5CD5-5178-457B-AF9E-BBF541EA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927" y1="29559" x2="69169" y2="57582"/>
                        <a14:foregroundMark x1="69169" y1="57582" x2="71725" y2="57006"/>
                        <a14:foregroundMark x1="27796" y1="37044" x2="25240" y2="41651"/>
                        <a14:foregroundMark x1="24760" y1="41459" x2="24760" y2="41459"/>
                        <a14:foregroundMark x1="26198" y1="41459" x2="30032" y2="50672"/>
                        <a14:foregroundMark x1="41534" y1="47409" x2="58307" y2="41843"/>
                        <a14:foregroundMark x1="40256" y1="49136" x2="60863" y2="40499"/>
                        <a14:foregroundMark x1="63419" y1="40115" x2="35463" y2="42802"/>
                        <a14:foregroundMark x1="35463" y1="42802" x2="35463" y2="42802"/>
                        <a14:foregroundMark x1="42812" y1="42802" x2="66613" y2="41651"/>
                        <a14:foregroundMark x1="66613" y1="41651" x2="42492" y2="39155"/>
                        <a14:foregroundMark x1="42971" y1="39155" x2="66613" y2="38004"/>
                        <a14:foregroundMark x1="49201" y1="36660" x2="49201" y2="36660"/>
                        <a14:foregroundMark x1="53514" y1="36276" x2="53514" y2="36276"/>
                        <a14:foregroundMark x1="51917" y1="55662" x2="51917" y2="55662"/>
                        <a14:foregroundMark x1="73802" y1="40883" x2="72524" y2="49904"/>
                        <a14:foregroundMark x1="69169" y1="48560" x2="69169" y2="48560"/>
                        <a14:foregroundMark x1="70927" y1="39731" x2="70927" y2="39731"/>
                        <a14:foregroundMark x1="72364" y1="36084" x2="69169" y2="54702"/>
                        <a14:foregroundMark x1="68211" y1="54319" x2="67252" y2="39731"/>
                        <a14:foregroundMark x1="63099" y1="41267" x2="65815" y2="50672"/>
                        <a14:foregroundMark x1="52396" y1="60269" x2="52396" y2="48752"/>
                        <a14:foregroundMark x1="34505" y1="57582" x2="34665" y2="45298"/>
                        <a14:foregroundMark x1="28594" y1="60269" x2="26198" y2="4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0" y="375027"/>
            <a:ext cx="1858840" cy="154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53C4C6D-A800-48D3-AF5D-5C1A8351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42" y="1034473"/>
            <a:ext cx="2377159" cy="4823690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DC9535B7-8E8F-48ED-9738-4C56851CD100}"/>
              </a:ext>
            </a:extLst>
          </p:cNvPr>
          <p:cNvSpPr txBox="1">
            <a:spLocks/>
          </p:cNvSpPr>
          <p:nvPr/>
        </p:nvSpPr>
        <p:spPr>
          <a:xfrm>
            <a:off x="8111242" y="5859730"/>
            <a:ext cx="2675739" cy="84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defTabSz="914400">
              <a:spcBef>
                <a:spcPts val="800"/>
              </a:spcBef>
              <a:buFont typeface="Source Sans Pro"/>
              <a:buNone/>
            </a:pPr>
            <a:r>
              <a:rPr lang="ro-MD" sz="1400" b="1" dirty="0">
                <a:ln w="3175">
                  <a:solidFill>
                    <a:schemeClr val="tx2">
                      <a:lumMod val="10000"/>
                      <a:alpha val="49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Exemplu de acces la conținut IPTV de pe un telefon cu sistem de operare Android:</a:t>
            </a:r>
            <a:endParaRPr lang="ro-MD" sz="1400" b="1" kern="0" dirty="0">
              <a:ln w="3175">
                <a:solidFill>
                  <a:schemeClr val="tx2">
                    <a:lumMod val="10000"/>
                    <a:alpha val="49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ECD5634-7C95-4FD9-AF37-3520C8B436BA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6D1A8-9898-4EE8-BDA6-1B7ECB925F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5225" y="6333125"/>
            <a:ext cx="866652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A5CD5-5178-457B-AF9E-BBF541EA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927" y1="29559" x2="69169" y2="57582"/>
                        <a14:foregroundMark x1="69169" y1="57582" x2="71725" y2="57006"/>
                        <a14:foregroundMark x1="27796" y1="37044" x2="25240" y2="41651"/>
                        <a14:foregroundMark x1="24760" y1="41459" x2="24760" y2="41459"/>
                        <a14:foregroundMark x1="26198" y1="41459" x2="30032" y2="50672"/>
                        <a14:foregroundMark x1="41534" y1="47409" x2="58307" y2="41843"/>
                        <a14:foregroundMark x1="40256" y1="49136" x2="60863" y2="40499"/>
                        <a14:foregroundMark x1="63419" y1="40115" x2="35463" y2="42802"/>
                        <a14:foregroundMark x1="35463" y1="42802" x2="35463" y2="42802"/>
                        <a14:foregroundMark x1="42812" y1="42802" x2="66613" y2="41651"/>
                        <a14:foregroundMark x1="66613" y1="41651" x2="42492" y2="39155"/>
                        <a14:foregroundMark x1="42971" y1="39155" x2="66613" y2="38004"/>
                        <a14:foregroundMark x1="49201" y1="36660" x2="49201" y2="36660"/>
                        <a14:foregroundMark x1="53514" y1="36276" x2="53514" y2="36276"/>
                        <a14:foregroundMark x1="51917" y1="55662" x2="51917" y2="55662"/>
                        <a14:foregroundMark x1="73802" y1="40883" x2="72524" y2="49904"/>
                        <a14:foregroundMark x1="69169" y1="48560" x2="69169" y2="48560"/>
                        <a14:foregroundMark x1="70927" y1="39731" x2="70927" y2="39731"/>
                        <a14:foregroundMark x1="72364" y1="36084" x2="69169" y2="54702"/>
                        <a14:foregroundMark x1="68211" y1="54319" x2="67252" y2="39731"/>
                        <a14:foregroundMark x1="63099" y1="41267" x2="65815" y2="50672"/>
                        <a14:foregroundMark x1="52396" y1="60269" x2="52396" y2="48752"/>
                        <a14:foregroundMark x1="34505" y1="57582" x2="34665" y2="45298"/>
                        <a14:foregroundMark x1="28594" y1="60269" x2="26198" y2="4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0" y="375027"/>
            <a:ext cx="1858840" cy="154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DC9535B7-8E8F-48ED-9738-4C56851CD100}"/>
              </a:ext>
            </a:extLst>
          </p:cNvPr>
          <p:cNvSpPr txBox="1">
            <a:spLocks/>
          </p:cNvSpPr>
          <p:nvPr/>
        </p:nvSpPr>
        <p:spPr>
          <a:xfrm>
            <a:off x="8111242" y="5859730"/>
            <a:ext cx="2675739" cy="84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defTabSz="914400">
              <a:spcBef>
                <a:spcPts val="800"/>
              </a:spcBef>
              <a:buFont typeface="Source Sans Pro"/>
              <a:buNone/>
            </a:pPr>
            <a:r>
              <a:rPr lang="ro-MD" sz="1400" b="1" dirty="0">
                <a:ln w="3175">
                  <a:solidFill>
                    <a:schemeClr val="tx2">
                      <a:lumMod val="10000"/>
                      <a:alpha val="49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Exemplu de acces la conținut IPTV de pe un telefon cu sistem de operare Android:</a:t>
            </a:r>
            <a:endParaRPr lang="ro-MD" sz="1400" b="1" kern="0" dirty="0">
              <a:ln w="3175">
                <a:solidFill>
                  <a:schemeClr val="tx2">
                    <a:lumMod val="10000"/>
                    <a:alpha val="49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BF5C6-A4AC-45DD-A73A-E7267A0EF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2" y="1956718"/>
            <a:ext cx="5754848" cy="3404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909FF-33EC-4181-B4A7-9B0439558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42" y="1021261"/>
            <a:ext cx="2374996" cy="4871539"/>
          </a:xfrm>
          <a:prstGeom prst="rect">
            <a:avLst/>
          </a:prstGeom>
        </p:spPr>
      </p:pic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80C61813-BB42-4DA8-B694-A289DED0DAEB}"/>
              </a:ext>
            </a:extLst>
          </p:cNvPr>
          <p:cNvSpPr txBox="1">
            <a:spLocks/>
          </p:cNvSpPr>
          <p:nvPr/>
        </p:nvSpPr>
        <p:spPr>
          <a:xfrm>
            <a:off x="1705762" y="5734830"/>
            <a:ext cx="2675739" cy="84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defTabSz="914400">
              <a:spcBef>
                <a:spcPts val="800"/>
              </a:spcBef>
              <a:buFont typeface="Source Sans Pro"/>
              <a:buNone/>
            </a:pPr>
            <a:r>
              <a:rPr lang="ro-MD" sz="1400" b="1" dirty="0">
                <a:ln w="3175">
                  <a:solidFill>
                    <a:schemeClr val="tx2">
                      <a:lumMod val="10000"/>
                      <a:alpha val="49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Exemplu de acces la conținut IPTV de pe aplicația VLC:</a:t>
            </a:r>
            <a:endParaRPr lang="ro-MD" sz="1400" b="1" kern="0" dirty="0">
              <a:ln w="3175">
                <a:solidFill>
                  <a:schemeClr val="tx2">
                    <a:lumMod val="10000"/>
                    <a:alpha val="49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0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C68E18F-E359-44B8-B28D-1F9735951EAB}"/>
              </a:ext>
            </a:extLst>
          </p:cNvPr>
          <p:cNvSpPr/>
          <p:nvPr/>
        </p:nvSpPr>
        <p:spPr>
          <a:xfrm>
            <a:off x="0" y="1266825"/>
            <a:ext cx="12192000" cy="4657725"/>
          </a:xfrm>
          <a:prstGeom prst="rect">
            <a:avLst/>
          </a:prstGeom>
          <a:blipFill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617-80CB-45D2-ACF4-072101E81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Google Shape;85;p14">
            <a:extLst>
              <a:ext uri="{FF2B5EF4-FFF2-40B4-BE49-F238E27FC236}">
                <a16:creationId xmlns:a16="http://schemas.microsoft.com/office/drawing/2014/main" id="{97C81CDE-D9BB-44B5-8832-D8840EB94DD5}"/>
              </a:ext>
            </a:extLst>
          </p:cNvPr>
          <p:cNvSpPr txBox="1">
            <a:spLocks/>
          </p:cNvSpPr>
          <p:nvPr/>
        </p:nvSpPr>
        <p:spPr>
          <a:xfrm>
            <a:off x="364058" y="704850"/>
            <a:ext cx="2912542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Înregistrare</a:t>
            </a:r>
          </a:p>
        </p:txBody>
      </p:sp>
      <p:sp>
        <p:nvSpPr>
          <p:cNvPr id="7" name="Google Shape;207;p24">
            <a:extLst>
              <a:ext uri="{FF2B5EF4-FFF2-40B4-BE49-F238E27FC236}">
                <a16:creationId xmlns:a16="http://schemas.microsoft.com/office/drawing/2014/main" id="{0C1390B5-5E89-4722-8A4E-E73095336D2B}"/>
              </a:ext>
            </a:extLst>
          </p:cNvPr>
          <p:cNvSpPr/>
          <p:nvPr/>
        </p:nvSpPr>
        <p:spPr>
          <a:xfrm>
            <a:off x="386100" y="2130928"/>
            <a:ext cx="5526730" cy="129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Înregistrarea unui video provenit dintr-un flux de rețea este posibilă folosind </a:t>
            </a:r>
            <a:r>
              <a:rPr lang="ro-MD" i="1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FFMPEG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, care este un program open-</a:t>
            </a:r>
            <a:r>
              <a:rPr lang="ro-MD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source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destinat convertirii unui fișier multimedia în alt format, și cu un alt codec.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" name="Google Shape;224;p26">
            <a:extLst>
              <a:ext uri="{FF2B5EF4-FFF2-40B4-BE49-F238E27FC236}">
                <a16:creationId xmlns:a16="http://schemas.microsoft.com/office/drawing/2014/main" id="{40105294-52F3-4FC4-83FF-B3E1F72C145C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9" name="Google Shape;225;p26">
              <a:extLst>
                <a:ext uri="{FF2B5EF4-FFF2-40B4-BE49-F238E27FC236}">
                  <a16:creationId xmlns:a16="http://schemas.microsoft.com/office/drawing/2014/main" id="{5FE8EBD3-E6E2-4CA2-AF73-D1B7B832C7E1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6;p26">
              <a:extLst>
                <a:ext uri="{FF2B5EF4-FFF2-40B4-BE49-F238E27FC236}">
                  <a16:creationId xmlns:a16="http://schemas.microsoft.com/office/drawing/2014/main" id="{99D1BEC8-32E4-4936-9F21-78AC4E7F8967}"/>
                </a:ext>
              </a:extLst>
            </p:cNvPr>
            <p:cNvSpPr/>
            <p:nvPr/>
          </p:nvSpPr>
          <p:spPr>
            <a:xfrm>
              <a:off x="1134930" y="2188915"/>
              <a:ext cx="106248" cy="107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07;p24">
            <a:extLst>
              <a:ext uri="{FF2B5EF4-FFF2-40B4-BE49-F238E27FC236}">
                <a16:creationId xmlns:a16="http://schemas.microsoft.com/office/drawing/2014/main" id="{C90E899B-3428-46D3-9708-2DCBFF9B2DDE}"/>
              </a:ext>
            </a:extLst>
          </p:cNvPr>
          <p:cNvSpPr/>
          <p:nvPr/>
        </p:nvSpPr>
        <p:spPr>
          <a:xfrm>
            <a:off x="364058" y="3870144"/>
            <a:ext cx="5526730" cy="129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Un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exemplu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de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comand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ă folosită pentru a înregistra fluxul de rețea a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l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unui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post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de televiziune este dat în următoarea figură:</a:t>
            </a:r>
            <a:endParaRPr lang="en-US" dirty="0">
              <a:solidFill>
                <a:srgbClr val="263238"/>
              </a:solidFill>
              <a:latin typeface="Roboto Slab"/>
              <a:ea typeface="Roboto Slab"/>
              <a:cs typeface="Source Sans Pro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63238"/>
              </a:solidFill>
              <a:latin typeface="Roboto Slab"/>
              <a:ea typeface="Roboto Slab"/>
              <a:cs typeface="Source Sans Pro"/>
              <a:sym typeface="Roboto Slab"/>
            </a:endParaRPr>
          </a:p>
        </p:txBody>
      </p:sp>
      <p:grpSp>
        <p:nvGrpSpPr>
          <p:cNvPr id="16" name="Google Shape;224;p26">
            <a:extLst>
              <a:ext uri="{FF2B5EF4-FFF2-40B4-BE49-F238E27FC236}">
                <a16:creationId xmlns:a16="http://schemas.microsoft.com/office/drawing/2014/main" id="{1EE79F8E-B625-4271-8AFC-E66351A2EC31}"/>
              </a:ext>
            </a:extLst>
          </p:cNvPr>
          <p:cNvGrpSpPr/>
          <p:nvPr/>
        </p:nvGrpSpPr>
        <p:grpSpPr>
          <a:xfrm>
            <a:off x="524700" y="3962404"/>
            <a:ext cx="175959" cy="180333"/>
            <a:chOff x="1099739" y="2152849"/>
            <a:chExt cx="175959" cy="180333"/>
          </a:xfrm>
        </p:grpSpPr>
        <p:sp>
          <p:nvSpPr>
            <p:cNvPr id="17" name="Google Shape;225;p26">
              <a:extLst>
                <a:ext uri="{FF2B5EF4-FFF2-40B4-BE49-F238E27FC236}">
                  <a16:creationId xmlns:a16="http://schemas.microsoft.com/office/drawing/2014/main" id="{C747F038-F1D5-440F-A24C-A12C11E7826B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6;p26">
              <a:extLst>
                <a:ext uri="{FF2B5EF4-FFF2-40B4-BE49-F238E27FC236}">
                  <a16:creationId xmlns:a16="http://schemas.microsoft.com/office/drawing/2014/main" id="{15BAB5F0-4AD4-4C9B-9C98-79C99F503B34}"/>
                </a:ext>
              </a:extLst>
            </p:cNvPr>
            <p:cNvSpPr/>
            <p:nvPr/>
          </p:nvSpPr>
          <p:spPr>
            <a:xfrm>
              <a:off x="1134930" y="2188915"/>
              <a:ext cx="108630" cy="110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DA10D44-7BB5-4760-8192-CB899311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142761"/>
            <a:ext cx="980259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5FAB4E-E2A5-4953-9F7A-42BEA5AC1E3E}"/>
              </a:ext>
            </a:extLst>
          </p:cNvPr>
          <p:cNvSpPr/>
          <p:nvPr/>
        </p:nvSpPr>
        <p:spPr>
          <a:xfrm>
            <a:off x="0" y="1034473"/>
            <a:ext cx="12192000" cy="4858327"/>
          </a:xfrm>
          <a:prstGeom prst="rect">
            <a:avLst/>
          </a:prstGeom>
          <a:blipFill dpi="0" rotWithShape="1">
            <a:blip r:embed="rId1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DF08E-D34E-4D49-9F53-CDDC2F127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F67F7-1964-4185-9CB9-92623FFA0B26}"/>
              </a:ext>
            </a:extLst>
          </p:cNvPr>
          <p:cNvSpPr txBox="1"/>
          <p:nvPr/>
        </p:nvSpPr>
        <p:spPr>
          <a:xfrm>
            <a:off x="257175" y="1351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buClr>
                <a:schemeClr val="accent1">
                  <a:lumMod val="60000"/>
                  <a:lumOff val="40000"/>
                </a:schemeClr>
              </a:buClr>
            </a:pPr>
            <a:r>
              <a:rPr lang="ro-MD" i="1" dirty="0">
                <a:solidFill>
                  <a:schemeClr val="accent5">
                    <a:lumMod val="25000"/>
                  </a:schemeClr>
                </a:solidFill>
              </a:rPr>
              <a:t>Identificare secvențe început și sfârșit</a:t>
            </a:r>
          </a:p>
        </p:txBody>
      </p: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8079E002-E837-4836-936D-AC4044DA44E7}"/>
              </a:ext>
            </a:extLst>
          </p:cNvPr>
          <p:cNvSpPr/>
          <p:nvPr/>
        </p:nvSpPr>
        <p:spPr>
          <a:xfrm>
            <a:off x="386100" y="2130927"/>
            <a:ext cx="5526730" cy="161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În toate prognozele meteo, secvențele de introducere și de sfârșit sunt aceleași tot timpul. Putem identifica într-un videoclip unde se găsesc aceste secvențe folosind identificarea prin amprenta audio. 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" name="Google Shape;224;p26">
            <a:extLst>
              <a:ext uri="{FF2B5EF4-FFF2-40B4-BE49-F238E27FC236}">
                <a16:creationId xmlns:a16="http://schemas.microsoft.com/office/drawing/2014/main" id="{335A9C88-1406-4EBD-B1FA-CD2426F82A86}"/>
              </a:ext>
            </a:extLst>
          </p:cNvPr>
          <p:cNvGrpSpPr/>
          <p:nvPr/>
        </p:nvGrpSpPr>
        <p:grpSpPr>
          <a:xfrm>
            <a:off x="546742" y="2223188"/>
            <a:ext cx="175959" cy="180333"/>
            <a:chOff x="1099739" y="2152849"/>
            <a:chExt cx="175959" cy="180333"/>
          </a:xfrm>
        </p:grpSpPr>
        <p:sp>
          <p:nvSpPr>
            <p:cNvPr id="8" name="Google Shape;225;p26">
              <a:extLst>
                <a:ext uri="{FF2B5EF4-FFF2-40B4-BE49-F238E27FC236}">
                  <a16:creationId xmlns:a16="http://schemas.microsoft.com/office/drawing/2014/main" id="{8ED42F52-6E85-4DE1-A2C3-493A51DB118E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26">
              <a:extLst>
                <a:ext uri="{FF2B5EF4-FFF2-40B4-BE49-F238E27FC236}">
                  <a16:creationId xmlns:a16="http://schemas.microsoft.com/office/drawing/2014/main" id="{19215E01-1710-4CA9-8141-CA10252A8929}"/>
                </a:ext>
              </a:extLst>
            </p:cNvPr>
            <p:cNvSpPr/>
            <p:nvPr/>
          </p:nvSpPr>
          <p:spPr>
            <a:xfrm>
              <a:off x="1134930" y="2188915"/>
              <a:ext cx="108630" cy="110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E1CEDBE5-F00C-4C82-8D94-02FF62C0346F}"/>
              </a:ext>
            </a:extLst>
          </p:cNvPr>
          <p:cNvSpPr/>
          <p:nvPr/>
        </p:nvSpPr>
        <p:spPr>
          <a:xfrm>
            <a:off x="364057" y="3764188"/>
            <a:ext cx="5526730" cy="194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	Amprenta audio este o metoda de procesare de semnal prin care se translează informațiile audio într-un format 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‘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lizibil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’ </a:t>
            </a:r>
            <a:r>
              <a:rPr lang="en-US" dirty="0" err="1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pentru</a:t>
            </a:r>
            <a:r>
              <a:rPr lang="en-US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 computer</a:t>
            </a:r>
            <a:r>
              <a:rPr lang="ro-MD" dirty="0">
                <a:solidFill>
                  <a:srgbClr val="263238"/>
                </a:solidFill>
                <a:latin typeface="Roboto Slab"/>
                <a:ea typeface="Roboto Slab"/>
                <a:cs typeface="Source Sans Pro"/>
                <a:sym typeface="Roboto Slab"/>
              </a:rPr>
              <a:t>, devenind posibilă căutarea unei secvențe audio, care are de obicei o durată mai mică de o secundă, într-un fișier audio.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85;p14">
            <a:extLst>
              <a:ext uri="{FF2B5EF4-FFF2-40B4-BE49-F238E27FC236}">
                <a16:creationId xmlns:a16="http://schemas.microsoft.com/office/drawing/2014/main" id="{A9AA5435-F27A-4718-B031-1A8706AA0A5B}"/>
              </a:ext>
            </a:extLst>
          </p:cNvPr>
          <p:cNvSpPr txBox="1">
            <a:spLocks/>
          </p:cNvSpPr>
          <p:nvPr/>
        </p:nvSpPr>
        <p:spPr>
          <a:xfrm>
            <a:off x="364057" y="704850"/>
            <a:ext cx="6770167" cy="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914400"/>
            <a:r>
              <a:rPr lang="ro-MD" sz="3600" b="1" kern="0" dirty="0"/>
              <a:t>Detecția audio și decuparea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4AED4-C09B-4E64-9915-EDAB0B9C3CCD}"/>
              </a:ext>
            </a:extLst>
          </p:cNvPr>
          <p:cNvSpPr/>
          <p:nvPr/>
        </p:nvSpPr>
        <p:spPr>
          <a:xfrm>
            <a:off x="6276887" y="1238250"/>
            <a:ext cx="5915113" cy="4654550"/>
          </a:xfrm>
          <a:prstGeom prst="rect">
            <a:avLst/>
          </a:prstGeom>
          <a:blipFill dpi="0" rotWithShape="1">
            <a:blip r:embed="rId13">
              <a:alphaModFix amt="78000"/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E7AB13-59E8-4893-B4D2-55252B2B196D}"/>
              </a:ext>
            </a:extLst>
          </p:cNvPr>
          <p:cNvCxnSpPr/>
          <p:nvPr/>
        </p:nvCxnSpPr>
        <p:spPr>
          <a:xfrm>
            <a:off x="6279172" y="1238250"/>
            <a:ext cx="0" cy="4654550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rotv-intro1">
            <a:hlinkClick r:id="" action="ppaction://media"/>
            <a:extLst>
              <a:ext uri="{FF2B5EF4-FFF2-40B4-BE49-F238E27FC236}">
                <a16:creationId xmlns:a16="http://schemas.microsoft.com/office/drawing/2014/main" id="{E7779CB7-389C-405D-B67F-C1FA0B16C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03368" y="2046638"/>
            <a:ext cx="425231" cy="425231"/>
          </a:xfrm>
          <a:prstGeom prst="rect">
            <a:avLst/>
          </a:prstGeom>
        </p:spPr>
      </p:pic>
      <p:pic>
        <p:nvPicPr>
          <p:cNvPr id="19" name="protv-intro3">
            <a:hlinkClick r:id="" action="ppaction://media"/>
            <a:extLst>
              <a:ext uri="{FF2B5EF4-FFF2-40B4-BE49-F238E27FC236}">
                <a16:creationId xmlns:a16="http://schemas.microsoft.com/office/drawing/2014/main" id="{DF370D53-32A2-44D3-80FF-6E17DC4D6F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03368" y="2588876"/>
            <a:ext cx="425231" cy="425231"/>
          </a:xfrm>
          <a:prstGeom prst="rect">
            <a:avLst/>
          </a:prstGeom>
        </p:spPr>
      </p:pic>
      <p:pic>
        <p:nvPicPr>
          <p:cNvPr id="20" name="protv-ending4">
            <a:hlinkClick r:id="" action="ppaction://media"/>
            <a:extLst>
              <a:ext uri="{FF2B5EF4-FFF2-40B4-BE49-F238E27FC236}">
                <a16:creationId xmlns:a16="http://schemas.microsoft.com/office/drawing/2014/main" id="{DC510B15-431E-4D96-BBB4-85B4FC6F9E3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19850" y="3089661"/>
            <a:ext cx="427605" cy="427605"/>
          </a:xfrm>
          <a:prstGeom prst="rect">
            <a:avLst/>
          </a:prstGeom>
        </p:spPr>
      </p:pic>
      <p:pic>
        <p:nvPicPr>
          <p:cNvPr id="21" name="protv full intro">
            <a:hlinkClick r:id="" action="ppaction://media"/>
            <a:extLst>
              <a:ext uri="{FF2B5EF4-FFF2-40B4-BE49-F238E27FC236}">
                <a16:creationId xmlns:a16="http://schemas.microsoft.com/office/drawing/2014/main" id="{67EA8D75-A1B8-4BAB-AF05-3B93E5F6CCA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53175" y="4332454"/>
            <a:ext cx="475864" cy="475864"/>
          </a:xfrm>
          <a:prstGeom prst="rect">
            <a:avLst/>
          </a:prstGeom>
        </p:spPr>
      </p:pic>
      <p:pic>
        <p:nvPicPr>
          <p:cNvPr id="22" name="protv full ending">
            <a:hlinkClick r:id="" action="ppaction://media"/>
            <a:extLst>
              <a:ext uri="{FF2B5EF4-FFF2-40B4-BE49-F238E27FC236}">
                <a16:creationId xmlns:a16="http://schemas.microsoft.com/office/drawing/2014/main" id="{06B81C08-7B11-4AB8-88E0-68DFDBC2589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53175" y="4847642"/>
            <a:ext cx="475864" cy="475864"/>
          </a:xfrm>
          <a:prstGeom prst="rect">
            <a:avLst/>
          </a:prstGeom>
        </p:spPr>
      </p:pic>
      <p:grpSp>
        <p:nvGrpSpPr>
          <p:cNvPr id="24" name="Google Shape;224;p26">
            <a:extLst>
              <a:ext uri="{FF2B5EF4-FFF2-40B4-BE49-F238E27FC236}">
                <a16:creationId xmlns:a16="http://schemas.microsoft.com/office/drawing/2014/main" id="{FC43240C-9BFE-47ED-BFB1-7593D19EB903}"/>
              </a:ext>
            </a:extLst>
          </p:cNvPr>
          <p:cNvGrpSpPr/>
          <p:nvPr/>
        </p:nvGrpSpPr>
        <p:grpSpPr>
          <a:xfrm>
            <a:off x="546741" y="3873325"/>
            <a:ext cx="175959" cy="180333"/>
            <a:chOff x="1099739" y="2152849"/>
            <a:chExt cx="175959" cy="180333"/>
          </a:xfrm>
        </p:grpSpPr>
        <p:sp>
          <p:nvSpPr>
            <p:cNvPr id="25" name="Google Shape;225;p26">
              <a:extLst>
                <a:ext uri="{FF2B5EF4-FFF2-40B4-BE49-F238E27FC236}">
                  <a16:creationId xmlns:a16="http://schemas.microsoft.com/office/drawing/2014/main" id="{A6BCF363-24B9-40F2-9DFD-064654079061}"/>
                </a:ext>
              </a:extLst>
            </p:cNvPr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6;p26">
              <a:extLst>
                <a:ext uri="{FF2B5EF4-FFF2-40B4-BE49-F238E27FC236}">
                  <a16:creationId xmlns:a16="http://schemas.microsoft.com/office/drawing/2014/main" id="{65417102-93C7-4502-BF51-23BABA487B0F}"/>
                </a:ext>
              </a:extLst>
            </p:cNvPr>
            <p:cNvSpPr/>
            <p:nvPr/>
          </p:nvSpPr>
          <p:spPr>
            <a:xfrm>
              <a:off x="1134930" y="2188915"/>
              <a:ext cx="108630" cy="110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22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4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5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612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</TotalTime>
  <Words>908</Words>
  <Application>Microsoft Office PowerPoint</Application>
  <PresentationFormat>Widescreen</PresentationFormat>
  <Paragraphs>98</Paragraphs>
  <Slides>18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Palatino Linotype</vt:lpstr>
      <vt:lpstr>Roboto Slab</vt:lpstr>
      <vt:lpstr>Source Sans Pro</vt:lpstr>
      <vt:lpstr>Wingdings</vt:lpstr>
      <vt:lpstr>Cordelia template</vt:lpstr>
      <vt:lpstr>PowerPoint Presentation</vt:lpstr>
      <vt:lpstr>Cuprins:</vt:lpstr>
      <vt:lpstr>Introducere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Florin</dc:creator>
  <cp:lastModifiedBy>Florin</cp:lastModifiedBy>
  <cp:revision>108</cp:revision>
  <dcterms:created xsi:type="dcterms:W3CDTF">2021-01-30T13:49:44Z</dcterms:created>
  <dcterms:modified xsi:type="dcterms:W3CDTF">2021-02-09T18:30:57Z</dcterms:modified>
</cp:coreProperties>
</file>